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265" r:id="rId5"/>
    <p:sldId id="310" r:id="rId6"/>
    <p:sldId id="320" r:id="rId7"/>
    <p:sldId id="459" r:id="rId8"/>
    <p:sldId id="523" r:id="rId9"/>
    <p:sldId id="522" r:id="rId10"/>
    <p:sldId id="390" r:id="rId11"/>
    <p:sldId id="464" r:id="rId12"/>
    <p:sldId id="467" r:id="rId13"/>
    <p:sldId id="495" r:id="rId14"/>
    <p:sldId id="496" r:id="rId15"/>
    <p:sldId id="468" r:id="rId16"/>
    <p:sldId id="469" r:id="rId17"/>
    <p:sldId id="472" r:id="rId18"/>
    <p:sldId id="473" r:id="rId19"/>
    <p:sldId id="474" r:id="rId20"/>
    <p:sldId id="498" r:id="rId21"/>
    <p:sldId id="477" r:id="rId22"/>
    <p:sldId id="466" r:id="rId23"/>
    <p:sldId id="478" r:id="rId24"/>
    <p:sldId id="462" r:id="rId25"/>
    <p:sldId id="480" r:id="rId26"/>
    <p:sldId id="481" r:id="rId27"/>
    <p:sldId id="484" r:id="rId28"/>
    <p:sldId id="485" r:id="rId29"/>
    <p:sldId id="486" r:id="rId30"/>
    <p:sldId id="527" r:id="rId31"/>
    <p:sldId id="488" r:id="rId32"/>
    <p:sldId id="499" r:id="rId33"/>
    <p:sldId id="501" r:id="rId34"/>
    <p:sldId id="503" r:id="rId35"/>
    <p:sldId id="494" r:id="rId36"/>
    <p:sldId id="505" r:id="rId37"/>
    <p:sldId id="506" r:id="rId38"/>
    <p:sldId id="507" r:id="rId39"/>
    <p:sldId id="489" r:id="rId40"/>
    <p:sldId id="490" r:id="rId41"/>
    <p:sldId id="491" r:id="rId42"/>
    <p:sldId id="508" r:id="rId43"/>
    <p:sldId id="492" r:id="rId44"/>
    <p:sldId id="509" r:id="rId45"/>
    <p:sldId id="530" r:id="rId46"/>
    <p:sldId id="531" r:id="rId47"/>
    <p:sldId id="512" r:id="rId48"/>
    <p:sldId id="529" r:id="rId49"/>
    <p:sldId id="513" r:id="rId50"/>
    <p:sldId id="517" r:id="rId51"/>
    <p:sldId id="515" r:id="rId52"/>
    <p:sldId id="516" r:id="rId53"/>
    <p:sldId id="514" r:id="rId54"/>
    <p:sldId id="524" r:id="rId55"/>
    <p:sldId id="518" r:id="rId56"/>
    <p:sldId id="525" r:id="rId57"/>
    <p:sldId id="519" r:id="rId58"/>
    <p:sldId id="520" r:id="rId59"/>
    <p:sldId id="526" r:id="rId60"/>
    <p:sldId id="521" r:id="rId61"/>
    <p:sldId id="528" r:id="rId62"/>
    <p:sldId id="374" r:id="rId63"/>
    <p:sldId id="455" r:id="rId64"/>
  </p:sldIdLst>
  <p:sldSz cx="12188825" cy="6858000"/>
  <p:notesSz cx="6858000" cy="9144000"/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71F"/>
    <a:srgbClr val="424242"/>
    <a:srgbClr val="5E5E5E"/>
    <a:srgbClr val="3E3C33"/>
    <a:srgbClr val="4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98" autoAdjust="0"/>
    <p:restoredTop sz="94629" autoAdjust="0"/>
  </p:normalViewPr>
  <p:slideViewPr>
    <p:cSldViewPr showGuides="1">
      <p:cViewPr>
        <p:scale>
          <a:sx n="120" d="100"/>
          <a:sy n="120" d="100"/>
        </p:scale>
        <p:origin x="232" y="13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tags" Target="tags/tag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6/8/18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6/8/18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6/8/18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6/8/18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6/8/18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6/8/18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6/8/18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6/8/18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6/8/18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6/8/18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6/8/18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6/8/18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6/8/18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cloud-computing/what-is-private-cloud" TargetMode="External"/><Relationship Id="rId4" Type="http://schemas.openxmlformats.org/officeDocument/2006/relationships/hyperlink" Target="https://www.redhat.com/en/topics/cloud-computing/what-is-hybrid-clou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edhat.com/en/topics/cloud-computing/what-is-public-clou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4" Type="http://schemas.openxmlformats.org/officeDocument/2006/relationships/hyperlink" Target="http://twitter.com/m_dyminski" TargetMode="External"/><Relationship Id="rId5" Type="http://schemas.openxmlformats.org/officeDocument/2006/relationships/hyperlink" Target="http://linkedin.com/in/mdyminsk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etup.com/GoWro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192.168.99.100:30001/api/user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Zero-Downtime deployments with Kubernetes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400" cap="none" dirty="0" smtClean="0">
                <a:latin typeface="+mj-lt"/>
              </a:rPr>
              <a:t>Mateusz </a:t>
            </a:r>
            <a:r>
              <a:rPr lang="pl-PL" sz="2400" cap="none" dirty="0">
                <a:latin typeface="+mj-lt"/>
              </a:rPr>
              <a:t>D</a:t>
            </a:r>
            <a:r>
              <a:rPr lang="pl-PL" sz="2400" cap="none" dirty="0" smtClean="0">
                <a:latin typeface="+mj-lt"/>
              </a:rPr>
              <a:t>ymiński</a:t>
            </a:r>
          </a:p>
          <a:p>
            <a:r>
              <a:rPr lang="pl-PL" sz="2400" cap="none" dirty="0" smtClean="0">
                <a:latin typeface="+mj-lt"/>
              </a:rPr>
              <a:t>Nokia</a:t>
            </a:r>
            <a:endParaRPr lang="it-IT" sz="2400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</a:t>
            </a:r>
            <a:r>
              <a:rPr lang="en-US" dirty="0" smtClean="0"/>
              <a:t>Update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Rolling Update deployment </a:t>
            </a:r>
            <a:r>
              <a:rPr lang="en-US" sz="2800" dirty="0"/>
              <a:t>is when you run </a:t>
            </a:r>
            <a:r>
              <a:rPr lang="en-US" sz="2800" dirty="0" smtClean="0"/>
              <a:t>new version of the application next to the old one</a:t>
            </a:r>
            <a:endParaRPr lang="en-US" sz="2800" dirty="0"/>
          </a:p>
          <a:p>
            <a:r>
              <a:rPr lang="en-US" sz="2800" dirty="0"/>
              <a:t>Have proxy or load balancer in front of your applications</a:t>
            </a:r>
          </a:p>
          <a:p>
            <a:r>
              <a:rPr lang="en-US" sz="2800" dirty="0" smtClean="0"/>
              <a:t>One by one new application is deployed and old one is shutdown</a:t>
            </a:r>
            <a:endParaRPr lang="en-US" sz="2800" dirty="0"/>
          </a:p>
          <a:p>
            <a:r>
              <a:rPr lang="en-US" sz="2800" dirty="0" smtClean="0"/>
              <a:t>Problem </a:t>
            </a:r>
            <a:r>
              <a:rPr lang="mr-IN" sz="2800" dirty="0" smtClean="0"/>
              <a:t>–</a:t>
            </a:r>
            <a:r>
              <a:rPr lang="pl-PL" sz="2800" dirty="0" smtClean="0"/>
              <a:t> </a:t>
            </a:r>
            <a:r>
              <a:rPr lang="en-US" sz="2800" dirty="0" smtClean="0"/>
              <a:t>client needs handle old and new application in the same time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67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/>
              <a:t>Rolling Update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659562"/>
            <a:ext cx="10225136" cy="6333042"/>
          </a:xfrm>
        </p:spPr>
      </p:pic>
    </p:spTree>
    <p:extLst>
      <p:ext uri="{BB962C8B-B14F-4D97-AF65-F5344CB8AC3E}">
        <p14:creationId xmlns:p14="http://schemas.microsoft.com/office/powerpoint/2010/main" val="9697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blue-green deployment is when you run two complete deployments of your application. 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deployment that is currently in production, and a deployment with the changes you want to introduce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Have </a:t>
            </a:r>
            <a:r>
              <a:rPr lang="en-US" sz="2800" dirty="0"/>
              <a:t>proxy or load balancer in front of your </a:t>
            </a:r>
            <a:r>
              <a:rPr lang="en-US" sz="2800" dirty="0" smtClean="0"/>
              <a:t>applications</a:t>
            </a:r>
          </a:p>
          <a:p>
            <a:r>
              <a:rPr lang="en-US" sz="2800" dirty="0" smtClean="0"/>
              <a:t>Switch traffic </a:t>
            </a:r>
            <a:r>
              <a:rPr lang="en-US" sz="2800" dirty="0"/>
              <a:t>to the new deployment when you are ready to take your changes into production.</a:t>
            </a:r>
          </a:p>
        </p:txBody>
      </p:sp>
    </p:spTree>
    <p:extLst>
      <p:ext uri="{BB962C8B-B14F-4D97-AF65-F5344CB8AC3E}">
        <p14:creationId xmlns:p14="http://schemas.microsoft.com/office/powerpoint/2010/main" val="9283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31861"/>
          </a:xfrm>
        </p:spPr>
        <p:txBody>
          <a:bodyPr/>
          <a:lstStyle/>
          <a:p>
            <a:r>
              <a:rPr lang="en-US" dirty="0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1" y="1259428"/>
            <a:ext cx="7473862" cy="4760372"/>
          </a:xfrm>
        </p:spPr>
      </p:pic>
      <p:sp>
        <p:nvSpPr>
          <p:cNvPr id="5" name="TextBox 4"/>
          <p:cNvSpPr txBox="1"/>
          <p:nvPr/>
        </p:nvSpPr>
        <p:spPr>
          <a:xfrm>
            <a:off x="1845941" y="6166367"/>
            <a:ext cx="5171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martinfowler.com</a:t>
            </a:r>
            <a:r>
              <a:rPr lang="en-US" sz="1400" dirty="0"/>
              <a:t>/</a:t>
            </a:r>
            <a:r>
              <a:rPr lang="en-US" sz="1400" dirty="0" err="1"/>
              <a:t>bliki</a:t>
            </a:r>
            <a:r>
              <a:rPr lang="en-US" sz="1400" dirty="0"/>
              <a:t>/</a:t>
            </a:r>
            <a:r>
              <a:rPr lang="en-US" sz="1400" dirty="0" err="1"/>
              <a:t>BlueGreenDeployment.html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21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183845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Canary deployment </a:t>
            </a:r>
            <a:r>
              <a:rPr lang="en-US" sz="2800" dirty="0"/>
              <a:t>is when you run </a:t>
            </a:r>
            <a:r>
              <a:rPr lang="en-US" sz="2800" dirty="0" smtClean="0"/>
              <a:t>new version of the application next to the old one</a:t>
            </a:r>
            <a:endParaRPr lang="en-US" sz="2800" dirty="0"/>
          </a:p>
          <a:p>
            <a:r>
              <a:rPr lang="en-US" sz="2800" dirty="0"/>
              <a:t>Have proxy or load balancer in front of your applications</a:t>
            </a:r>
          </a:p>
          <a:p>
            <a:r>
              <a:rPr lang="en-US" sz="2800" dirty="0" smtClean="0"/>
              <a:t>Some new applications are deployed next to the old ones</a:t>
            </a:r>
            <a:endParaRPr lang="en-US" sz="2800" dirty="0"/>
          </a:p>
          <a:p>
            <a:r>
              <a:rPr lang="en-US" sz="2800" dirty="0" smtClean="0"/>
              <a:t>Part of the traffic  is moved to the new application based on some rules </a:t>
            </a:r>
            <a:r>
              <a:rPr lang="mr-IN" sz="2800" dirty="0" smtClean="0"/>
              <a:t>–</a:t>
            </a:r>
            <a:r>
              <a:rPr lang="en-US" sz="2800" dirty="0" smtClean="0"/>
              <a:t> random, weight, cookie, http header etc.</a:t>
            </a:r>
          </a:p>
          <a:p>
            <a:r>
              <a:rPr lang="en-US" sz="2800" dirty="0" smtClean="0"/>
              <a:t>Problem </a:t>
            </a:r>
            <a:r>
              <a:rPr lang="mr-IN" sz="2800" dirty="0" smtClean="0"/>
              <a:t>–</a:t>
            </a:r>
            <a:r>
              <a:rPr lang="pl-PL" sz="2800" dirty="0" smtClean="0"/>
              <a:t> </a:t>
            </a:r>
            <a:r>
              <a:rPr lang="en-US" sz="2800" dirty="0" smtClean="0"/>
              <a:t>client needs handle old and new application in the same time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293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85" y="1916832"/>
            <a:ext cx="9627056" cy="3891997"/>
          </a:xfrm>
        </p:spPr>
      </p:pic>
    </p:spTree>
    <p:extLst>
      <p:ext uri="{BB962C8B-B14F-4D97-AF65-F5344CB8AC3E}">
        <p14:creationId xmlns:p14="http://schemas.microsoft.com/office/powerpoint/2010/main" val="19398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Who of you hears about Kubernetes?</a:t>
            </a:r>
          </a:p>
          <a:p>
            <a:endParaRPr lang="en-US" sz="2800" dirty="0" smtClean="0"/>
          </a:p>
          <a:p>
            <a:r>
              <a:rPr lang="en-US" sz="2800" dirty="0" smtClean="0"/>
              <a:t>Who of you play with Kubernetes?</a:t>
            </a:r>
          </a:p>
          <a:p>
            <a:endParaRPr lang="en-US" sz="2800" dirty="0" smtClean="0"/>
          </a:p>
          <a:p>
            <a:r>
              <a:rPr lang="en-US" sz="2800" dirty="0" smtClean="0"/>
              <a:t>Who of you is using Kubernetes on production?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787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10188623" cy="4114801"/>
          </a:xfrm>
        </p:spPr>
        <p:txBody>
          <a:bodyPr>
            <a:noAutofit/>
          </a:bodyPr>
          <a:lstStyle/>
          <a:p>
            <a:r>
              <a:rPr lang="en-US" sz="2800" dirty="0" smtClean="0"/>
              <a:t>Open </a:t>
            </a:r>
            <a:r>
              <a:rPr lang="en-US" sz="2800" dirty="0"/>
              <a:t>source platform that automates Linux container operations. </a:t>
            </a:r>
            <a:endParaRPr lang="en-US" sz="2800" dirty="0" smtClean="0"/>
          </a:p>
          <a:p>
            <a:r>
              <a:rPr lang="en-US" sz="2800" dirty="0" smtClean="0"/>
              <a:t>Eliminates </a:t>
            </a:r>
            <a:r>
              <a:rPr lang="en-US" sz="2800" dirty="0"/>
              <a:t>many of the manual processes involved in deploying and scaling containerized applications. </a:t>
            </a:r>
            <a:endParaRPr lang="en-US" sz="2800" dirty="0" smtClean="0"/>
          </a:p>
          <a:p>
            <a:r>
              <a:rPr lang="en-US" sz="2800" dirty="0"/>
              <a:t>G</a:t>
            </a:r>
            <a:r>
              <a:rPr lang="en-US" sz="2800" dirty="0" smtClean="0"/>
              <a:t>roups hosts </a:t>
            </a:r>
            <a:r>
              <a:rPr lang="en-US" sz="2800" dirty="0"/>
              <a:t>running Linux </a:t>
            </a:r>
            <a:r>
              <a:rPr lang="en-US" sz="2800" dirty="0" smtClean="0"/>
              <a:t>containers</a:t>
            </a:r>
          </a:p>
          <a:p>
            <a:r>
              <a:rPr lang="en-US" sz="2800" dirty="0" smtClean="0"/>
              <a:t>Kubernetes </a:t>
            </a:r>
            <a:r>
              <a:rPr lang="en-US" sz="2800" dirty="0"/>
              <a:t>helps you easily and efficiently manage those clusters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These </a:t>
            </a:r>
            <a:r>
              <a:rPr lang="en-US" sz="2800" dirty="0"/>
              <a:t>clusters can span hosts across </a:t>
            </a:r>
            <a:r>
              <a:rPr lang="en-US" sz="2800" dirty="0">
                <a:hlinkClick r:id="rId2"/>
              </a:rPr>
              <a:t>public</a:t>
            </a:r>
            <a:r>
              <a:rPr lang="en-US" sz="2800" dirty="0"/>
              <a:t>, </a:t>
            </a:r>
            <a:r>
              <a:rPr lang="en-US" sz="2800" dirty="0">
                <a:hlinkClick r:id="rId3"/>
              </a:rPr>
              <a:t>private</a:t>
            </a:r>
            <a:r>
              <a:rPr lang="en-US" sz="2800" dirty="0"/>
              <a:t>, or </a:t>
            </a:r>
            <a:r>
              <a:rPr lang="en-US" sz="2800" dirty="0">
                <a:hlinkClick r:id="rId4"/>
              </a:rPr>
              <a:t>hybrid </a:t>
            </a:r>
            <a:r>
              <a:rPr lang="en-US" sz="2800" dirty="0" smtClean="0">
                <a:hlinkClick r:id="rId4"/>
              </a:rPr>
              <a:t>clouds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465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err="1"/>
              <a:t>Whoami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Mateusz </a:t>
            </a:r>
            <a:r>
              <a:rPr lang="en-US" sz="2800" dirty="0" err="1"/>
              <a:t>Dymiński</a:t>
            </a:r>
            <a:r>
              <a:rPr lang="en-US" sz="2800" dirty="0"/>
              <a:t>	</a:t>
            </a:r>
          </a:p>
          <a:p>
            <a:r>
              <a:rPr lang="en-US" sz="2800" dirty="0" smtClean="0"/>
              <a:t>Software Developer at Nokia</a:t>
            </a:r>
          </a:p>
          <a:p>
            <a:r>
              <a:rPr lang="en-US" sz="2800" dirty="0" smtClean="0"/>
              <a:t>8+ </a:t>
            </a:r>
            <a:r>
              <a:rPr lang="en-US" sz="2800" dirty="0" err="1"/>
              <a:t>exp</a:t>
            </a:r>
            <a:r>
              <a:rPr lang="en-US" sz="2800" dirty="0"/>
              <a:t> with Java</a:t>
            </a:r>
          </a:p>
          <a:p>
            <a:r>
              <a:rPr lang="en-US" sz="2800" dirty="0" smtClean="0"/>
              <a:t>4+ </a:t>
            </a:r>
            <a:r>
              <a:rPr lang="en-US" sz="2800" dirty="0" err="1"/>
              <a:t>exp</a:t>
            </a:r>
            <a:r>
              <a:rPr lang="en-US" sz="2800" dirty="0"/>
              <a:t> with Go</a:t>
            </a:r>
          </a:p>
          <a:p>
            <a:r>
              <a:rPr lang="en-US" sz="2800" dirty="0"/>
              <a:t>One of the organizer </a:t>
            </a:r>
            <a:r>
              <a:rPr lang="en-US" sz="2800" dirty="0">
                <a:hlinkClick r:id="rId2"/>
              </a:rPr>
              <a:t>GoWroc - Golang Wroclaw Meetup</a:t>
            </a:r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 </a:t>
            </a:r>
            <a:r>
              <a:rPr lang="en-US" sz="2800" dirty="0">
                <a:hlinkClick r:id="rId3"/>
              </a:rPr>
              <a:t>github.com/mateuszdyminski</a:t>
            </a:r>
            <a:endParaRPr lang="en-US" sz="2800" dirty="0"/>
          </a:p>
          <a:p>
            <a:r>
              <a:rPr lang="en-US" sz="2800" dirty="0"/>
              <a:t>Twitter: </a:t>
            </a:r>
            <a:r>
              <a:rPr lang="en-US" sz="2800" dirty="0">
                <a:hlinkClick r:id="rId4"/>
              </a:rPr>
              <a:t>@m_dyminski</a:t>
            </a:r>
            <a:endParaRPr lang="en-US" sz="2800" dirty="0"/>
          </a:p>
          <a:p>
            <a:r>
              <a:rPr lang="en-US" sz="2800" dirty="0"/>
              <a:t>LinkedIn: </a:t>
            </a:r>
            <a:r>
              <a:rPr lang="en-US" sz="2800" dirty="0">
                <a:hlinkClick r:id="rId5"/>
              </a:rPr>
              <a:t>linkedin.com/in/mdyminski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48680"/>
            <a:ext cx="11671377" cy="5687144"/>
          </a:xfrm>
        </p:spPr>
      </p:pic>
      <p:sp>
        <p:nvSpPr>
          <p:cNvPr id="5" name="Rectangle 4"/>
          <p:cNvSpPr/>
          <p:nvPr/>
        </p:nvSpPr>
        <p:spPr>
          <a:xfrm>
            <a:off x="117748" y="548680"/>
            <a:ext cx="10873208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 smtClean="0"/>
              <a:t>Why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628801"/>
            <a:ext cx="9134391" cy="4391000"/>
          </a:xfrm>
        </p:spPr>
        <p:txBody>
          <a:bodyPr>
            <a:noAutofit/>
          </a:bodyPr>
          <a:lstStyle/>
          <a:p>
            <a:r>
              <a:rPr lang="en-US" dirty="0"/>
              <a:t>Orchestrate containers across multiple hosts.</a:t>
            </a:r>
          </a:p>
          <a:p>
            <a:r>
              <a:rPr lang="en-US" dirty="0"/>
              <a:t>Make better use of hardware to maximize resources needed to run your enterprise apps.</a:t>
            </a:r>
          </a:p>
          <a:p>
            <a:r>
              <a:rPr lang="en-US" dirty="0"/>
              <a:t>Control and automate application deployments and updates.</a:t>
            </a:r>
          </a:p>
          <a:p>
            <a:r>
              <a:rPr lang="en-US" dirty="0"/>
              <a:t>Mount and add storage to run </a:t>
            </a:r>
            <a:r>
              <a:rPr lang="en-US" dirty="0" err="1"/>
              <a:t>stateful</a:t>
            </a:r>
            <a:r>
              <a:rPr lang="en-US" dirty="0"/>
              <a:t> apps.</a:t>
            </a:r>
          </a:p>
          <a:p>
            <a:r>
              <a:rPr lang="en-US" dirty="0"/>
              <a:t>Scale containerized applications and their resources on the fly.</a:t>
            </a:r>
          </a:p>
          <a:p>
            <a:r>
              <a:rPr lang="en-US" dirty="0"/>
              <a:t>Declaratively manage services, which guarantees the deployed applications are always running how you deployed them.</a:t>
            </a:r>
          </a:p>
          <a:p>
            <a:r>
              <a:rPr lang="en-US" dirty="0"/>
              <a:t>Health-check and self-heal your apps with </a:t>
            </a:r>
            <a:r>
              <a:rPr lang="en-US" dirty="0" err="1"/>
              <a:t>autoplacement</a:t>
            </a:r>
            <a:r>
              <a:rPr lang="en-US" dirty="0"/>
              <a:t>, </a:t>
            </a:r>
            <a:r>
              <a:rPr lang="en-US" dirty="0" err="1"/>
              <a:t>autorestart</a:t>
            </a:r>
            <a:r>
              <a:rPr lang="en-US" dirty="0"/>
              <a:t>, </a:t>
            </a:r>
            <a:r>
              <a:rPr lang="en-US" dirty="0" err="1"/>
              <a:t>autoreplication</a:t>
            </a:r>
            <a:r>
              <a:rPr lang="en-US" dirty="0"/>
              <a:t>, and </a:t>
            </a:r>
            <a:r>
              <a:rPr lang="en-US" dirty="0" err="1"/>
              <a:t>autoscaling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75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924" y="2514600"/>
            <a:ext cx="8050089" cy="2819400"/>
          </a:xfrm>
        </p:spPr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smtClean="0"/>
              <a:t>Demo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Application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Users Service</a:t>
            </a:r>
          </a:p>
          <a:p>
            <a:r>
              <a:rPr lang="en-US" sz="3200" dirty="0" smtClean="0"/>
              <a:t>REST API</a:t>
            </a:r>
          </a:p>
          <a:p>
            <a:r>
              <a:rPr lang="en-US" sz="3200" dirty="0" smtClean="0"/>
              <a:t>Storage: MySQL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75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2023" y="2132856"/>
            <a:ext cx="9134391" cy="3384376"/>
          </a:xfrm>
          <a:solidFill>
            <a:srgbClr val="424242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69CD6"/>
                </a:solidFill>
                <a:latin typeface="Menlo" charset="0"/>
              </a:rPr>
              <a:t>type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Menlo" charset="0"/>
              </a:rPr>
              <a:t>User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569CD6"/>
                </a:solidFill>
                <a:latin typeface="Menlo" charset="0"/>
              </a:rPr>
              <a:t>struct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>    ID 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        </a:t>
            </a:r>
            <a:r>
              <a:rPr lang="en-US" dirty="0" err="1" smtClean="0">
                <a:solidFill>
                  <a:srgbClr val="4EC9B0"/>
                </a:solidFill>
                <a:latin typeface="Menlo" charset="0"/>
              </a:rPr>
              <a:t>int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       </a:t>
            </a:r>
            <a:r>
              <a:rPr lang="en-US" dirty="0" smtClean="0">
                <a:solidFill>
                  <a:srgbClr val="CE9178"/>
                </a:solidFill>
                <a:latin typeface="Menlo" charset="0"/>
              </a:rPr>
              <a:t>`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json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:"id"`</a:t>
            </a: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FirstName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4EC9B0"/>
                </a:solidFill>
                <a:latin typeface="Menlo" charset="0"/>
              </a:rPr>
              <a:t>string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    </a:t>
            </a:r>
            <a:r>
              <a:rPr lang="en-US" dirty="0" smtClean="0">
                <a:solidFill>
                  <a:srgbClr val="CE9178"/>
                </a:solidFill>
                <a:latin typeface="Menlo" charset="0"/>
              </a:rPr>
              <a:t>`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json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:"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firstName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"`</a:t>
            </a: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SecondName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Menlo" charset="0"/>
              </a:rPr>
              <a:t>string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   </a:t>
            </a:r>
            <a:r>
              <a:rPr lang="en-US" dirty="0" smtClean="0">
                <a:solidFill>
                  <a:srgbClr val="CE9178"/>
                </a:solidFill>
                <a:latin typeface="Menlo" charset="0"/>
              </a:rPr>
              <a:t>`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json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:"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secondName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"`</a:t>
            </a: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BirthDate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 err="1" smtClean="0">
                <a:solidFill>
                  <a:srgbClr val="D4D4D4"/>
                </a:solidFill>
                <a:latin typeface="Menlo" charset="0"/>
              </a:rPr>
              <a:t>time.Time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`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json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:"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birthDate</a:t>
            </a:r>
            <a:r>
              <a:rPr lang="en-US" dirty="0" smtClean="0">
                <a:solidFill>
                  <a:srgbClr val="CE9178"/>
                </a:solidFill>
                <a:latin typeface="Menlo" charset="0"/>
              </a:rPr>
              <a:t>"`</a:t>
            </a:r>
            <a:endParaRPr lang="en-US" dirty="0" smtClean="0">
              <a:solidFill>
                <a:srgbClr val="D4D4D4"/>
              </a:solidFill>
              <a:latin typeface="Menlo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92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Server +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2023" y="1196752"/>
            <a:ext cx="9134391" cy="5039072"/>
          </a:xfrm>
          <a:solidFill>
            <a:srgbClr val="424242"/>
          </a:solidFill>
        </p:spPr>
        <p:txBody>
          <a:bodyPr>
            <a:normAutofit fontScale="62500" lnSpcReduction="20000"/>
          </a:bodyPr>
          <a:lstStyle/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9CDCFE"/>
                </a:solidFill>
                <a:latin typeface="Menlo" charset="0"/>
              </a:rPr>
              <a:t>router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:= 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mux.</a:t>
            </a:r>
            <a:r>
              <a:rPr lang="en-US" dirty="0" err="1">
                <a:solidFill>
                  <a:srgbClr val="DCDCAA"/>
                </a:solidFill>
                <a:latin typeface="Menlo" charset="0"/>
              </a:rPr>
              <a:t>NewRouter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charset="0"/>
              </a:rPr>
            </a:br>
            <a:r>
              <a:rPr lang="en-US" dirty="0" smtClean="0">
                <a:solidFill>
                  <a:srgbClr val="9CDCFE"/>
                </a:solidFill>
                <a:latin typeface="Menlo" charset="0"/>
              </a:rPr>
              <a:t>rest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Menlo" charset="0"/>
              </a:rPr>
              <a:t>err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NewUserRest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buildInfo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(), </a:t>
            </a:r>
            <a:r>
              <a:rPr lang="en-US" dirty="0" err="1">
                <a:solidFill>
                  <a:srgbClr val="DCDCAA"/>
                </a:solidFill>
                <a:latin typeface="Menlo" charset="0"/>
              </a:rPr>
              <a:t>dbInfo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())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err != </a:t>
            </a:r>
            <a:r>
              <a:rPr lang="en-US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log.</a:t>
            </a:r>
            <a:r>
              <a:rPr lang="en-US" dirty="0" err="1">
                <a:solidFill>
                  <a:srgbClr val="DCDCAA"/>
                </a:solidFill>
                <a:latin typeface="Menlo" charset="0"/>
              </a:rPr>
              <a:t>Fatal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(err)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charset="0"/>
              </a:rPr>
            </a:br>
            <a:r>
              <a:rPr lang="en-US" dirty="0" err="1" smtClean="0">
                <a:solidFill>
                  <a:srgbClr val="D4D4D4"/>
                </a:solidFill>
                <a:latin typeface="Menlo" charset="0"/>
              </a:rPr>
              <a:t>router.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HandleFunc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"/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/users"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rest.Users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Menlo" charset="0"/>
              </a:rPr>
              <a:t>Methods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"GET"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D4D4D4"/>
                </a:solidFill>
                <a:latin typeface="Menlo" charset="0"/>
              </a:rPr>
              <a:t>router.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HandleFunc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"/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/users"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rest.AddUser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Menlo" charset="0"/>
              </a:rPr>
              <a:t>Methods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"POST"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D4D4D4"/>
                </a:solidFill>
                <a:latin typeface="Menlo" charset="0"/>
              </a:rPr>
              <a:t>router.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HandleFunc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"/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/users/{id}"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rest.GetUser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Menlo" charset="0"/>
              </a:rPr>
              <a:t>Methods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"GET"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D4D4D4"/>
                </a:solidFill>
                <a:latin typeface="Menlo" charset="0"/>
              </a:rPr>
              <a:t>router.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HandleFunc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"/health"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rest.Health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Menlo" charset="0"/>
              </a:rPr>
              <a:t>Methods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"GET"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D4D4D4"/>
                </a:solidFill>
                <a:latin typeface="Menlo" charset="0"/>
              </a:rPr>
              <a:t>router.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HandleFunc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"/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/error"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rest.Err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dirty="0">
                <a:solidFill>
                  <a:srgbClr val="DCDCAA"/>
                </a:solidFill>
                <a:latin typeface="Menlo" charset="0"/>
              </a:rPr>
              <a:t>Methods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"POST"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 err="1" smtClean="0">
                <a:solidFill>
                  <a:srgbClr val="D4D4D4"/>
                </a:solidFill>
                <a:latin typeface="Menlo" charset="0"/>
              </a:rPr>
              <a:t>router.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Handle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"/metrics"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promhttp.</a:t>
            </a:r>
            <a:r>
              <a:rPr lang="en-US" dirty="0" err="1">
                <a:solidFill>
                  <a:srgbClr val="DCDCAA"/>
                </a:solidFill>
                <a:latin typeface="Menlo" charset="0"/>
              </a:rPr>
              <a:t>HandlerFor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prometheus.DefaultGatherer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promhttp.HandlerOpts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{},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))</a:t>
            </a: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dirty="0">
                <a:solidFill>
                  <a:srgbClr val="D4D4D4"/>
                </a:solidFill>
                <a:latin typeface="Menlo" charset="0"/>
              </a:rPr>
            </a:br>
            <a:r>
              <a:rPr lang="en-US" dirty="0" err="1" smtClean="0">
                <a:solidFill>
                  <a:srgbClr val="D4D4D4"/>
                </a:solidFill>
                <a:latin typeface="Menlo" charset="0"/>
              </a:rPr>
              <a:t>log.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Fatal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 err="1" smtClean="0">
                <a:solidFill>
                  <a:srgbClr val="D4D4D4"/>
                </a:solidFill>
                <a:latin typeface="Menlo" charset="0"/>
              </a:rPr>
              <a:t>http.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ListenAndServe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":"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+*port, 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NewLogginHandler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(router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)))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88" y="236984"/>
            <a:ext cx="9144001" cy="599728"/>
          </a:xfrm>
        </p:spPr>
        <p:txBody>
          <a:bodyPr/>
          <a:lstStyle/>
          <a:p>
            <a:r>
              <a:rPr lang="en-US" dirty="0" smtClean="0"/>
              <a:t>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88" y="836712"/>
            <a:ext cx="10873207" cy="5976664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func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(r *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UserRest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 </a:t>
            </a:r>
            <a:r>
              <a:rPr lang="en-US" sz="1200" dirty="0">
                <a:solidFill>
                  <a:srgbClr val="DCDCAA"/>
                </a:solidFill>
                <a:latin typeface="Menlo" charset="0"/>
              </a:rPr>
              <a:t>Users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http.ResponseWriter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req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*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http.Request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    </a:t>
            </a:r>
            <a:r>
              <a:rPr lang="en-US" sz="1200" dirty="0" smtClean="0">
                <a:solidFill>
                  <a:srgbClr val="9CDCFE"/>
                </a:solidFill>
                <a:latin typeface="Menlo" charset="0"/>
              </a:rPr>
              <a:t>rows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r.db.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Query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"SELECT * FROM users"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err !=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err,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http.StatusInternalServerError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return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users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200" dirty="0">
                <a:solidFill>
                  <a:srgbClr val="DCDCAA"/>
                </a:solidFill>
                <a:latin typeface="Menlo" charset="0"/>
              </a:rPr>
              <a:t>make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([]User, </a:t>
            </a:r>
            <a:r>
              <a:rPr lang="en-US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for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Next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uid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int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 smtClean="0">
                <a:solidFill>
                  <a:srgbClr val="9CDCFE"/>
                </a:solidFill>
                <a:latin typeface="Menlo" charset="0"/>
              </a:rPr>
              <a:t>firstName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 smtClean="0">
                <a:solidFill>
                  <a:srgbClr val="9CDCFE"/>
                </a:solidFill>
                <a:latin typeface="Menlo" charset="0"/>
              </a:rPr>
              <a:t>secondName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 charset="0"/>
              </a:rPr>
              <a:t>string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time.Time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Scan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uid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firstName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secondName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err !=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err,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http.StatusInternalServerError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return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}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users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200" dirty="0">
                <a:solidFill>
                  <a:srgbClr val="DCDCAA"/>
                </a:solidFill>
                <a:latin typeface="Menlo" charset="0"/>
              </a:rPr>
              <a:t>append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(users, User{ID: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uid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FirstName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firstName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SecondName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secondName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})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 !=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http.StatusInternalServerError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return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WriteJSON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users</a:t>
            </a:r>
            <a:r>
              <a:rPr lang="en-US" sz="1200" dirty="0" smtClean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4282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Users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612559" cy="411480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Run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0951" y="2636912"/>
            <a:ext cx="962402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$ go run </a:t>
            </a:r>
            <a:r>
              <a:rPr lang="en-US" sz="2400" dirty="0" err="1">
                <a:solidFill>
                  <a:schemeClr val="accent2"/>
                </a:solidFill>
              </a:rPr>
              <a:t>main.go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pl-PL" sz="2400" dirty="0">
                <a:solidFill>
                  <a:schemeClr val="accent2"/>
                </a:solidFill>
              </a:rPr>
              <a:t>--</a:t>
            </a:r>
            <a:r>
              <a:rPr lang="en-US" sz="2400" dirty="0" err="1" smtClean="0">
                <a:solidFill>
                  <a:schemeClr val="accent2"/>
                </a:solidFill>
              </a:rPr>
              <a:t>db</a:t>
            </a:r>
            <a:r>
              <a:rPr lang="en-US" sz="2400" dirty="0" smtClean="0">
                <a:solidFill>
                  <a:schemeClr val="accent2"/>
                </a:solidFill>
              </a:rPr>
              <a:t>-pass=password </a:t>
            </a:r>
            <a:r>
              <a:rPr lang="pl-PL" sz="2400" dirty="0" smtClean="0">
                <a:solidFill>
                  <a:schemeClr val="accent2"/>
                </a:solidFill>
              </a:rPr>
              <a:t>--</a:t>
            </a:r>
            <a:r>
              <a:rPr lang="pl-PL" sz="2400" dirty="0" err="1" smtClean="0">
                <a:solidFill>
                  <a:schemeClr val="accent2"/>
                </a:solidFill>
              </a:rPr>
              <a:t>db</a:t>
            </a:r>
            <a:r>
              <a:rPr lang="pl-PL" sz="2400" dirty="0" smtClean="0">
                <a:solidFill>
                  <a:schemeClr val="accent2"/>
                </a:solidFill>
              </a:rPr>
              <a:t>-host=192.168.99.101:31125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2517" y="4328356"/>
            <a:ext cx="9612455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http://localhost:8080/</a:t>
            </a:r>
            <a:r>
              <a:rPr lang="en-US" sz="2400" dirty="0" err="1" smtClean="0">
                <a:solidFill>
                  <a:srgbClr val="00B050"/>
                </a:solidFill>
                <a:hlinkClick r:id="rId2"/>
              </a:rPr>
              <a:t>api</a:t>
            </a:r>
            <a:r>
              <a:rPr lang="en-US" sz="2400" dirty="0" smtClean="0">
                <a:solidFill>
                  <a:srgbClr val="00B050"/>
                </a:solidFill>
                <a:hlinkClick r:id="rId2"/>
              </a:rPr>
              <a:t>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15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3"/>
            <a:ext cx="9134391" cy="45350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Service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2276872"/>
            <a:ext cx="9134391" cy="37429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8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smtClean="0">
                <a:solidFill>
                  <a:srgbClr val="B5CEA8"/>
                </a:solidFill>
                <a:latin typeface="Menlo" charset="0"/>
              </a:rPr>
              <a:t>8080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B5CEA8"/>
                </a:solidFill>
                <a:latin typeface="Menlo" charset="0"/>
              </a:rPr>
              <a:t> </a:t>
            </a:r>
            <a:r>
              <a:rPr lang="en-US" sz="1800" dirty="0" smtClean="0">
                <a:solidFill>
                  <a:srgbClr val="B5CEA8"/>
                </a:solidFill>
                <a:latin typeface="Menlo" charset="0"/>
              </a:rPr>
              <a:t>   </a:t>
            </a:r>
            <a:r>
              <a:rPr lang="en-US" sz="1800" dirty="0" err="1" smtClean="0">
                <a:solidFill>
                  <a:srgbClr val="569CD6"/>
                </a:solidFill>
                <a:latin typeface="Menlo" charset="0"/>
              </a:rPr>
              <a:t>nodePort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smtClean="0">
                <a:solidFill>
                  <a:srgbClr val="B5CEA8"/>
                </a:solidFill>
                <a:latin typeface="Menlo" charset="0"/>
              </a:rPr>
              <a:t>31001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8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Zero Downtime Deployment</a:t>
            </a:r>
          </a:p>
          <a:p>
            <a:r>
              <a:rPr lang="en-US" sz="2800" dirty="0"/>
              <a:t>Kubernetes </a:t>
            </a:r>
          </a:p>
          <a:p>
            <a:r>
              <a:rPr lang="en-US" sz="2800" dirty="0"/>
              <a:t>Demo Application</a:t>
            </a:r>
          </a:p>
          <a:p>
            <a:r>
              <a:rPr lang="en-US" sz="2800" dirty="0"/>
              <a:t>Graceful Shutdown</a:t>
            </a:r>
          </a:p>
          <a:p>
            <a:r>
              <a:rPr lang="en-US" sz="2800" dirty="0" smtClean="0"/>
              <a:t>Deployments demo</a:t>
            </a:r>
            <a:endParaRPr lang="en-US" sz="2800" dirty="0"/>
          </a:p>
          <a:p>
            <a:r>
              <a:rPr lang="en-US" sz="2800" dirty="0"/>
              <a:t>Summary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5"/>
            <a:ext cx="9134391" cy="45350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22413" y="2060848"/>
            <a:ext cx="9134391" cy="4391002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/zero-golang:v1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ports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78443"/>
          </a:xfrm>
        </p:spPr>
        <p:txBody>
          <a:bodyPr/>
          <a:lstStyle/>
          <a:p>
            <a:r>
              <a:rPr lang="en-US" dirty="0" smtClean="0"/>
              <a:t>Demo 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12777"/>
            <a:ext cx="9237140" cy="51125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</a:t>
            </a:r>
            <a:r>
              <a:rPr lang="en-US" dirty="0" smtClean="0"/>
              <a:t>MySQL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35494" y="4003452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01_users_srv.yaml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10848" y="510778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02_deployment.yaml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35494" y="619918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</a:t>
            </a:r>
            <a:r>
              <a:rPr lang="en-US" sz="2400" dirty="0" smtClean="0">
                <a:solidFill>
                  <a:srgbClr val="00B050"/>
                </a:solidFill>
                <a:hlinkClick r:id="rId2"/>
              </a:rPr>
              <a:t>192.168.99.101:31001/api/users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10848" y="1904084"/>
            <a:ext cx="9237141" cy="156966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>
                <a:solidFill>
                  <a:schemeClr val="accent2"/>
                </a:solidFill>
              </a:rPr>
              <a:t>helm install --name </a:t>
            </a:r>
            <a:r>
              <a:rPr lang="en-US" sz="2400" dirty="0" err="1">
                <a:solidFill>
                  <a:schemeClr val="accent2"/>
                </a:solidFill>
              </a:rPr>
              <a:t>mysql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smtClean="0">
                <a:solidFill>
                  <a:schemeClr val="accent2"/>
                </a:solidFill>
              </a:rPr>
              <a:t>stable/</a:t>
            </a:r>
            <a:r>
              <a:rPr lang="en-US" sz="2400" dirty="0" err="1" smtClean="0">
                <a:solidFill>
                  <a:schemeClr val="accent2"/>
                </a:solidFill>
              </a:rPr>
              <a:t>mysql</a:t>
            </a:r>
            <a:endParaRPr lang="en-US" sz="2400" dirty="0" smtClean="0">
              <a:solidFill>
                <a:schemeClr val="accent2"/>
              </a:solidFill>
            </a:endParaRPr>
          </a:p>
          <a:p>
            <a:r>
              <a:rPr lang="en-US" sz="2400" dirty="0" smtClean="0">
                <a:solidFill>
                  <a:schemeClr val="accent2"/>
                </a:solidFill>
              </a:rPr>
              <a:t>$ </a:t>
            </a:r>
            <a:r>
              <a:rPr lang="en-US" sz="2400" dirty="0" err="1">
                <a:solidFill>
                  <a:schemeClr val="accent2"/>
                </a:solidFill>
              </a:rPr>
              <a:t>kubectl</a:t>
            </a:r>
            <a:r>
              <a:rPr lang="en-US" sz="2400" dirty="0">
                <a:solidFill>
                  <a:schemeClr val="accent2"/>
                </a:solidFill>
              </a:rPr>
              <a:t> get service </a:t>
            </a:r>
            <a:r>
              <a:rPr lang="en-US" sz="2400" dirty="0" err="1">
                <a:solidFill>
                  <a:schemeClr val="accent2"/>
                </a:solidFill>
              </a:rPr>
              <a:t>mysql-mysql</a:t>
            </a:r>
            <a:r>
              <a:rPr lang="en-US" sz="2400" dirty="0">
                <a:solidFill>
                  <a:schemeClr val="accent2"/>
                </a:solidFill>
              </a:rPr>
              <a:t> -o </a:t>
            </a:r>
            <a:r>
              <a:rPr lang="en-US" sz="2400" dirty="0" err="1">
                <a:solidFill>
                  <a:schemeClr val="accent2"/>
                </a:solidFill>
              </a:rPr>
              <a:t>yaml</a:t>
            </a:r>
            <a:r>
              <a:rPr lang="en-US" sz="2400" dirty="0">
                <a:solidFill>
                  <a:schemeClr val="accent2"/>
                </a:solidFill>
              </a:rPr>
              <a:t> | </a:t>
            </a:r>
            <a:r>
              <a:rPr lang="en-US" sz="2400" dirty="0" err="1">
                <a:solidFill>
                  <a:schemeClr val="accent2"/>
                </a:solidFill>
              </a:rPr>
              <a:t>sed</a:t>
            </a:r>
            <a:r>
              <a:rPr lang="en-US" sz="2400" dirty="0">
                <a:solidFill>
                  <a:schemeClr val="accent2"/>
                </a:solidFill>
              </a:rPr>
              <a:t> 's/type: </a:t>
            </a:r>
            <a:r>
              <a:rPr lang="en-US" sz="2400" dirty="0" err="1">
                <a:solidFill>
                  <a:schemeClr val="accent2"/>
                </a:solidFill>
              </a:rPr>
              <a:t>ClusterIP</a:t>
            </a:r>
            <a:r>
              <a:rPr lang="en-US" sz="2400" dirty="0">
                <a:solidFill>
                  <a:schemeClr val="accent2"/>
                </a:solidFill>
              </a:rPr>
              <a:t>/type: </a:t>
            </a:r>
            <a:r>
              <a:rPr lang="en-US" sz="2400" dirty="0" err="1">
                <a:solidFill>
                  <a:schemeClr val="accent2"/>
                </a:solidFill>
              </a:rPr>
              <a:t>NodePort</a:t>
            </a:r>
            <a:r>
              <a:rPr lang="en-US" sz="2400" dirty="0">
                <a:solidFill>
                  <a:schemeClr val="accent2"/>
                </a:solidFill>
              </a:rPr>
              <a:t>/g' | </a:t>
            </a:r>
            <a:r>
              <a:rPr lang="en-US" sz="2400" dirty="0" err="1">
                <a:solidFill>
                  <a:schemeClr val="accent2"/>
                </a:solidFill>
              </a:rPr>
              <a:t>kubectl</a:t>
            </a:r>
            <a:r>
              <a:rPr lang="en-US" sz="2400" dirty="0">
                <a:solidFill>
                  <a:schemeClr val="accent2"/>
                </a:solidFill>
              </a:rPr>
              <a:t> replace -f </a:t>
            </a:r>
            <a:r>
              <a:rPr lang="pl-PL" sz="2400" dirty="0" smtClean="0">
                <a:solidFill>
                  <a:schemeClr val="accent2"/>
                </a:solidFill>
              </a:rPr>
              <a:t>-</a:t>
            </a:r>
            <a:endParaRPr lang="en-US" sz="2400" dirty="0" smtClean="0">
              <a:solidFill>
                <a:schemeClr val="accent2"/>
              </a:solidFill>
            </a:endParaRPr>
          </a:p>
          <a:p>
            <a:r>
              <a:rPr lang="en-US" sz="2400" dirty="0" smtClean="0">
                <a:solidFill>
                  <a:schemeClr val="accent2"/>
                </a:solidFill>
              </a:rPr>
              <a:t>$ cd </a:t>
            </a:r>
            <a:r>
              <a:rPr lang="en-US" sz="2400" dirty="0" err="1">
                <a:solidFill>
                  <a:schemeClr val="accent2"/>
                </a:solidFill>
              </a:rPr>
              <a:t>mysql</a:t>
            </a:r>
            <a:r>
              <a:rPr lang="en-US" sz="2400" dirty="0">
                <a:solidFill>
                  <a:schemeClr val="accent2"/>
                </a:solidFill>
              </a:rPr>
              <a:t> &amp;&amp; ./</a:t>
            </a:r>
            <a:r>
              <a:rPr lang="en-US" sz="2400" dirty="0" err="1">
                <a:solidFill>
                  <a:schemeClr val="accent2"/>
                </a:solidFill>
              </a:rPr>
              <a:t>mysql.sh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en-US" sz="2400" dirty="0" smtClean="0">
                <a:solidFill>
                  <a:schemeClr val="accent2"/>
                </a:solidFill>
              </a:rPr>
              <a:t>create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84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 smtClean="0"/>
              <a:t>Rolling update 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1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023" y="164976"/>
            <a:ext cx="9144001" cy="599728"/>
          </a:xfrm>
        </p:spPr>
        <p:txBody>
          <a:bodyPr/>
          <a:lstStyle/>
          <a:p>
            <a:r>
              <a:rPr lang="en-US" dirty="0" smtClean="0"/>
              <a:t>Rolling Update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692696"/>
            <a:ext cx="9134391" cy="53271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41633" y="1292424"/>
            <a:ext cx="9134391" cy="5400600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smtClean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35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350" dirty="0" smtClean="0">
                <a:solidFill>
                  <a:srgbClr val="CE9178"/>
                </a:solidFill>
                <a:latin typeface="Menlo" charset="0"/>
              </a:rPr>
              <a:t>-deployment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smtClean="0">
                <a:solidFill>
                  <a:srgbClr val="B5CEA8"/>
                </a:solidFill>
                <a:latin typeface="Menlo" charset="0"/>
              </a:rPr>
              <a:t>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strategy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type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RollingUpdate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rollingUpdate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maxUnavailable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0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maxSurge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smtClean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350" dirty="0" smtClean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35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 smtClean="0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350" dirty="0" smtClean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350" dirty="0" err="1" smtClean="0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350" dirty="0" smtClean="0">
                <a:solidFill>
                  <a:srgbClr val="CE9178"/>
                </a:solidFill>
                <a:latin typeface="Menlo" charset="0"/>
              </a:rPr>
              <a:t>/zero-golang:v1</a:t>
            </a:r>
            <a:endParaRPr lang="en-US" sz="1350" dirty="0" smtClean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       </a:t>
            </a: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ports</a:t>
            </a: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35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374356" y="2889810"/>
            <a:ext cx="180529" cy="1152128"/>
          </a:xfrm>
          <a:prstGeom prst="leftBrace">
            <a:avLst/>
          </a:prstGeom>
          <a:noFill/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5649" y="3142708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Rolling Update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b="1" dirty="0" err="1" smtClean="0"/>
              <a:t>maxUnavailable</a:t>
            </a:r>
            <a:r>
              <a:rPr lang="en-US" b="1" dirty="0" smtClean="0"/>
              <a:t> and </a:t>
            </a:r>
            <a:r>
              <a:rPr lang="en-US" b="1" dirty="0" err="1"/>
              <a:t>maxSurge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12776"/>
            <a:ext cx="9134391" cy="4824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maxUnavailable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The number of pods that may be unavailable during the deployment. This is relative to the </a:t>
            </a:r>
            <a:r>
              <a:rPr lang="en-US" i="1" dirty="0"/>
              <a:t>desired</a:t>
            </a:r>
            <a:r>
              <a:rPr lang="en-US" dirty="0"/>
              <a:t> number, specified in replicas.</a:t>
            </a:r>
          </a:p>
          <a:p>
            <a:pPr lvl="1"/>
            <a:r>
              <a:rPr lang="en-US" dirty="0"/>
              <a:t>It can be either an absolute number or a percentage.</a:t>
            </a:r>
          </a:p>
          <a:p>
            <a:pPr lvl="1"/>
            <a:r>
              <a:rPr lang="en-US" dirty="0"/>
              <a:t>It should obviously be lower than the number of replicas, or no pods may remain available during the update.</a:t>
            </a:r>
          </a:p>
          <a:p>
            <a:pPr marL="0" indent="0">
              <a:buNone/>
            </a:pPr>
            <a:r>
              <a:rPr lang="en-US" b="1" dirty="0" err="1"/>
              <a:t>maxSurge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(additional) number of pods that can be created, on top of the </a:t>
            </a:r>
            <a:r>
              <a:rPr lang="en-US" i="1" dirty="0" smtClean="0"/>
              <a:t>desired </a:t>
            </a:r>
            <a:r>
              <a:rPr lang="en-US" dirty="0" smtClean="0"/>
              <a:t>number </a:t>
            </a:r>
            <a:r>
              <a:rPr lang="en-US" dirty="0"/>
              <a:t>of replicas.</a:t>
            </a:r>
          </a:p>
          <a:p>
            <a:pPr lvl="1"/>
            <a:r>
              <a:rPr lang="en-US" dirty="0"/>
              <a:t>This too can be either an absolute number or a percentage.</a:t>
            </a:r>
          </a:p>
          <a:p>
            <a:pPr lvl="1"/>
            <a:r>
              <a:rPr lang="en-US" dirty="0"/>
              <a:t>A higher number may speed up the deployment, but will also require more system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1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Deploy new version of our Application: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smtClean="0"/>
              <a:t>To </a:t>
            </a:r>
            <a:r>
              <a:rPr lang="pl-PL" dirty="0" err="1" smtClean="0"/>
              <a:t>check</a:t>
            </a:r>
            <a:r>
              <a:rPr lang="pl-PL" dirty="0" smtClean="0"/>
              <a:t> </a:t>
            </a:r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en-US" dirty="0" smtClean="0"/>
              <a:t>Zero-Downtime: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3977" y="2324457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</a:t>
            </a:r>
            <a:r>
              <a:rPr lang="en-US" sz="2400" dirty="0" smtClean="0">
                <a:solidFill>
                  <a:srgbClr val="00B050"/>
                </a:solidFill>
              </a:rPr>
              <a:t>deployments/users-go-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-deployment users-go-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=</a:t>
            </a:r>
            <a:r>
              <a:rPr lang="en-US" sz="2400" dirty="0" err="1" smtClean="0">
                <a:solidFill>
                  <a:srgbClr val="00B050"/>
                </a:solidFill>
              </a:rPr>
              <a:t>mateuszdyminski</a:t>
            </a:r>
            <a:r>
              <a:rPr lang="en-US" sz="2400" dirty="0" smtClean="0">
                <a:solidFill>
                  <a:srgbClr val="00B050"/>
                </a:solidFill>
              </a:rPr>
              <a:t>/zero-golang:v2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5634" y="385642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</a:t>
            </a:r>
            <a:r>
              <a:rPr lang="en-US" sz="2400" dirty="0" smtClean="0">
                <a:solidFill>
                  <a:srgbClr val="00B050"/>
                </a:solidFill>
              </a:rPr>
              <a:t>30s </a:t>
            </a:r>
            <a:r>
              <a:rPr lang="en-US" sz="2400" dirty="0">
                <a:solidFill>
                  <a:srgbClr val="00B050"/>
                </a:solidFill>
              </a:rPr>
              <a:t>http://</a:t>
            </a:r>
            <a:r>
              <a:rPr lang="en-US" sz="2400" dirty="0" smtClean="0">
                <a:solidFill>
                  <a:srgbClr val="00B050"/>
                </a:solidFill>
              </a:rPr>
              <a:t>192.168.99.101:31001/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/users/1 </a:t>
            </a:r>
            <a:r>
              <a:rPr lang="en-US" sz="2400" dirty="0" smtClean="0">
                <a:solidFill>
                  <a:srgbClr val="00B050"/>
                </a:solidFill>
              </a:rPr>
              <a:t>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5632" y="4848556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</a:t>
            </a:r>
            <a:r>
              <a:rPr lang="en-US" sz="2400" dirty="0" smtClean="0">
                <a:solidFill>
                  <a:srgbClr val="00B050"/>
                </a:solidFill>
              </a:rPr>
              <a:t>deployments/users-go-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-deployment users-go-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=</a:t>
            </a:r>
            <a:r>
              <a:rPr lang="en-US" sz="2400" dirty="0" err="1" smtClean="0">
                <a:solidFill>
                  <a:srgbClr val="00B050"/>
                </a:solidFill>
              </a:rPr>
              <a:t>mateuszdyminski</a:t>
            </a:r>
            <a:r>
              <a:rPr lang="en-US" sz="2400" dirty="0" smtClean="0">
                <a:solidFill>
                  <a:srgbClr val="00B050"/>
                </a:solidFill>
              </a:rPr>
              <a:t>/zero-golang:v2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5633" y="435249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Graceful Shutdown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Graceful 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speak about the graceful shutdown of our application, when all of the resources it used and all of the traffic and/or data processing what it handled are closed and released </a:t>
            </a:r>
            <a:r>
              <a:rPr lang="en-US" sz="3200" dirty="0" smtClean="0"/>
              <a:t>properly.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means that no database connection remains open and no ongoing request fails because we stop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713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</a:t>
            </a:r>
            <a:r>
              <a:rPr lang="en-US" dirty="0"/>
              <a:t>for a graceful web server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2420888"/>
            <a:ext cx="9134391" cy="3598912"/>
          </a:xfrm>
        </p:spPr>
        <p:txBody>
          <a:bodyPr>
            <a:normAutofit/>
          </a:bodyPr>
          <a:lstStyle/>
          <a:p>
            <a:r>
              <a:rPr lang="en-US" sz="2800" dirty="0"/>
              <a:t>App gets notification to stop </a:t>
            </a:r>
            <a:r>
              <a:rPr lang="en-US" sz="2800" i="1" dirty="0"/>
              <a:t>(received SIGTERM)</a:t>
            </a:r>
            <a:endParaRPr lang="en-US" sz="2800" dirty="0"/>
          </a:p>
          <a:p>
            <a:r>
              <a:rPr lang="en-US" sz="2800" dirty="0"/>
              <a:t>App lets know the load balancer that it’s not ready for newer requests</a:t>
            </a:r>
          </a:p>
          <a:p>
            <a:r>
              <a:rPr lang="en-US" sz="2800" dirty="0"/>
              <a:t>App served all the ongoing requests</a:t>
            </a:r>
          </a:p>
          <a:p>
            <a:r>
              <a:rPr lang="en-US" sz="2800" dirty="0"/>
              <a:t>App releases all of the resources correctly: DB, queue, etc.</a:t>
            </a:r>
          </a:p>
          <a:p>
            <a:r>
              <a:rPr lang="en-US" sz="2800" dirty="0"/>
              <a:t>App exits with "success" status code </a:t>
            </a:r>
            <a:r>
              <a:rPr lang="en-US" sz="2800" dirty="0" smtClean="0"/>
              <a:t>- usually ”</a:t>
            </a:r>
            <a:r>
              <a:rPr lang="ru-RU" sz="2800" dirty="0" smtClean="0"/>
              <a:t>0</a:t>
            </a:r>
            <a:r>
              <a:rPr lang="en-US" sz="2800" dirty="0" smtClean="0"/>
              <a:t>” - zero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56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648072"/>
          </a:xfrm>
        </p:spPr>
        <p:txBody>
          <a:bodyPr>
            <a:normAutofit/>
          </a:bodyPr>
          <a:lstStyle/>
          <a:p>
            <a:r>
              <a:rPr lang="en-US" dirty="0" smtClean="0"/>
              <a:t>Graceful Shutdown </a:t>
            </a:r>
            <a:r>
              <a:rPr lang="en-US" smtClean="0"/>
              <a:t>with Kubernetes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908720"/>
            <a:ext cx="9134391" cy="56886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 </a:t>
            </a:r>
            <a:r>
              <a:rPr lang="en-US" dirty="0"/>
              <a:t>receives </a:t>
            </a:r>
            <a:r>
              <a:rPr lang="en-US" i="1" dirty="0"/>
              <a:t>SIGTERM</a:t>
            </a:r>
            <a:r>
              <a:rPr lang="en-US" dirty="0"/>
              <a:t> signal because Kubernetes wants to stop </a:t>
            </a:r>
            <a:r>
              <a:rPr lang="en-US" dirty="0" smtClean="0"/>
              <a:t>it</a:t>
            </a:r>
            <a:endParaRPr lang="en-US" dirty="0"/>
          </a:p>
          <a:p>
            <a:r>
              <a:rPr lang="en-US" dirty="0"/>
              <a:t>App </a:t>
            </a:r>
            <a:r>
              <a:rPr lang="en-US" i="1" dirty="0"/>
              <a:t>(pod)</a:t>
            </a:r>
            <a:r>
              <a:rPr lang="en-US" dirty="0"/>
              <a:t> starts to return 500 for GET /health to let </a:t>
            </a:r>
            <a:r>
              <a:rPr lang="en-US" dirty="0" err="1"/>
              <a:t>readinessProbe</a:t>
            </a:r>
            <a:r>
              <a:rPr lang="en-US" i="1" dirty="0"/>
              <a:t>(Service)</a:t>
            </a:r>
            <a:r>
              <a:rPr lang="en-US" dirty="0"/>
              <a:t> know that it's not ready to receive more requests.</a:t>
            </a:r>
          </a:p>
          <a:p>
            <a:r>
              <a:rPr lang="en-US" dirty="0"/>
              <a:t>Kubernetes </a:t>
            </a:r>
            <a:r>
              <a:rPr lang="en-US" dirty="0" err="1"/>
              <a:t>readinessProbe</a:t>
            </a:r>
            <a:r>
              <a:rPr lang="en-US" dirty="0"/>
              <a:t> checks GET /health and </a:t>
            </a:r>
            <a:r>
              <a:rPr lang="en-US" dirty="0" smtClean="0"/>
              <a:t>it </a:t>
            </a:r>
            <a:r>
              <a:rPr lang="en-US" dirty="0"/>
              <a:t>stops redirecting traffic to the app </a:t>
            </a:r>
            <a:r>
              <a:rPr lang="en-US" i="1" dirty="0"/>
              <a:t>(because it continuously returns 500)</a:t>
            </a:r>
            <a:endParaRPr lang="en-US" dirty="0"/>
          </a:p>
          <a:p>
            <a:r>
              <a:rPr lang="en-US" dirty="0"/>
              <a:t>App </a:t>
            </a:r>
            <a:r>
              <a:rPr lang="en-US" dirty="0" smtClean="0"/>
              <a:t>waits</a:t>
            </a:r>
            <a:r>
              <a:rPr lang="en-US" dirty="0"/>
              <a:t> before it starts to </a:t>
            </a:r>
            <a:r>
              <a:rPr lang="en-US" dirty="0" smtClean="0"/>
              <a:t>shutdown </a:t>
            </a:r>
            <a:r>
              <a:rPr lang="en-US" dirty="0"/>
              <a:t>- to make sure that the Service is getting notified via </a:t>
            </a:r>
            <a:r>
              <a:rPr lang="en-US" dirty="0" err="1"/>
              <a:t>readinessProbe</a:t>
            </a:r>
            <a:r>
              <a:rPr lang="en-US" dirty="0"/>
              <a:t> fail</a:t>
            </a:r>
          </a:p>
          <a:p>
            <a:r>
              <a:rPr lang="en-US" dirty="0"/>
              <a:t>App starts graceful shutdown</a:t>
            </a:r>
          </a:p>
          <a:p>
            <a:r>
              <a:rPr lang="en-US" dirty="0"/>
              <a:t>App first closes server with live working DB connections</a:t>
            </a:r>
          </a:p>
          <a:p>
            <a:r>
              <a:rPr lang="en-US" dirty="0" smtClean="0"/>
              <a:t>App </a:t>
            </a:r>
            <a:r>
              <a:rPr lang="en-US" dirty="0"/>
              <a:t>exits process</a:t>
            </a:r>
          </a:p>
          <a:p>
            <a:r>
              <a:rPr lang="en-US" dirty="0"/>
              <a:t>Kubernetes force kills the application after 30s </a:t>
            </a:r>
            <a:r>
              <a:rPr lang="en-US" i="1" dirty="0"/>
              <a:t>(SIGKILL)</a:t>
            </a:r>
            <a:r>
              <a:rPr lang="en-US" dirty="0"/>
              <a:t> if it's still running </a:t>
            </a:r>
            <a:r>
              <a:rPr lang="en-US" i="1" dirty="0"/>
              <a:t>(in an optimal case it doesn't happen)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8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2514600"/>
            <a:ext cx="11665296" cy="2819400"/>
          </a:xfrm>
        </p:spPr>
        <p:txBody>
          <a:bodyPr/>
          <a:lstStyle/>
          <a:p>
            <a:pPr algn="ctr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mateuszdyminski</a:t>
            </a:r>
            <a:r>
              <a:rPr lang="en-US" dirty="0" smtClean="0"/>
              <a:t>/zero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smtClean="0"/>
              <a:t>Web Server Graceful </a:t>
            </a:r>
            <a:r>
              <a:rPr lang="en-US" dirty="0" smtClean="0"/>
              <a:t>Shutdown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908720"/>
            <a:ext cx="8503276" cy="5544616"/>
          </a:xfrm>
        </p:spPr>
      </p:pic>
    </p:spTree>
    <p:extLst>
      <p:ext uri="{BB962C8B-B14F-4D97-AF65-F5344CB8AC3E}">
        <p14:creationId xmlns:p14="http://schemas.microsoft.com/office/powerpoint/2010/main" val="50815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88" y="307911"/>
            <a:ext cx="9901940" cy="959768"/>
          </a:xfrm>
        </p:spPr>
        <p:txBody>
          <a:bodyPr/>
          <a:lstStyle/>
          <a:p>
            <a:r>
              <a:rPr lang="en-US" dirty="0" smtClean="0"/>
              <a:t>Graceful shutdown with </a:t>
            </a:r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7789" y="1484784"/>
            <a:ext cx="10179016" cy="532859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of: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need to use: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1370" y="2051556"/>
            <a:ext cx="11377264" cy="36933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D4D4D4"/>
                </a:solidFill>
                <a:latin typeface="Menlo" charset="0"/>
              </a:rPr>
              <a:t>log.</a:t>
            </a:r>
            <a:r>
              <a:rPr lang="en-US" dirty="0" err="1">
                <a:solidFill>
                  <a:srgbClr val="DCDCAA"/>
                </a:solidFill>
                <a:latin typeface="Menlo" charset="0"/>
              </a:rPr>
              <a:t>Fatal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http.</a:t>
            </a:r>
            <a:r>
              <a:rPr lang="en-US" dirty="0" err="1">
                <a:solidFill>
                  <a:srgbClr val="DCDCAA"/>
                </a:solidFill>
                <a:latin typeface="Menlo" charset="0"/>
              </a:rPr>
              <a:t>ListenAndServe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":"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+*port, 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golang.</a:t>
            </a:r>
            <a:r>
              <a:rPr lang="en-US" dirty="0" err="1">
                <a:solidFill>
                  <a:srgbClr val="DCDCAA"/>
                </a:solidFill>
                <a:latin typeface="Menlo" charset="0"/>
              </a:rPr>
              <a:t>NewLogginHandler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(router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)))</a:t>
            </a:r>
            <a:endParaRPr lang="en-US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7788" y="3429000"/>
            <a:ext cx="11377264" cy="258532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08B4E"/>
                </a:solidFill>
                <a:latin typeface="Menlo" charset="0"/>
              </a:rPr>
              <a:t>// </a:t>
            </a:r>
            <a:r>
              <a:rPr lang="en-US" dirty="0">
                <a:solidFill>
                  <a:srgbClr val="608B4E"/>
                </a:solidFill>
                <a:latin typeface="Menlo" charset="0"/>
              </a:rPr>
              <a:t>create and start http server in new </a:t>
            </a:r>
            <a:r>
              <a:rPr lang="en-US" dirty="0" err="1">
                <a:solidFill>
                  <a:srgbClr val="608B4E"/>
                </a:solidFill>
                <a:latin typeface="Menlo" charset="0"/>
              </a:rPr>
              <a:t>goroutine</a:t>
            </a: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r>
              <a:rPr lang="en-US" dirty="0" err="1" smtClean="0">
                <a:solidFill>
                  <a:srgbClr val="9CDCFE"/>
                </a:solidFill>
                <a:latin typeface="Menlo" charset="0"/>
              </a:rPr>
              <a:t>srv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:= &amp;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http.Server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{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Addr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":"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+ *port, 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Handler: </a:t>
            </a:r>
            <a:r>
              <a:rPr lang="en-US" dirty="0" err="1" smtClean="0">
                <a:solidFill>
                  <a:srgbClr val="D4D4D4"/>
                </a:solidFill>
                <a:latin typeface="Menlo" charset="0"/>
              </a:rPr>
              <a:t>golang.</a:t>
            </a:r>
            <a:r>
              <a:rPr lang="en-US" dirty="0" err="1" smtClean="0">
                <a:solidFill>
                  <a:srgbClr val="DCDCAA"/>
                </a:solidFill>
                <a:latin typeface="Menlo" charset="0"/>
              </a:rPr>
              <a:t>NewLogginHandler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(router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)}</a:t>
            </a:r>
          </a:p>
          <a:p>
            <a:r>
              <a:rPr lang="en-US" dirty="0" smtClean="0">
                <a:solidFill>
                  <a:srgbClr val="C586C0"/>
                </a:solidFill>
                <a:latin typeface="Menlo" charset="0"/>
              </a:rPr>
              <a:t>go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 err="1">
                <a:solidFill>
                  <a:srgbClr val="569CD6"/>
                </a:solidFill>
                <a:latin typeface="Menlo" charset="0"/>
              </a:rPr>
              <a:t>func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() </a:t>
            </a:r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{</a:t>
            </a:r>
          </a:p>
          <a:p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dirty="0" smtClean="0">
                <a:solidFill>
                  <a:srgbClr val="608B4E"/>
                </a:solidFill>
                <a:latin typeface="Menlo" charset="0"/>
              </a:rPr>
              <a:t>// we can't use </a:t>
            </a:r>
            <a:r>
              <a:rPr lang="en-US" dirty="0" err="1" smtClean="0">
                <a:solidFill>
                  <a:srgbClr val="608B4E"/>
                </a:solidFill>
                <a:latin typeface="Menlo" charset="0"/>
              </a:rPr>
              <a:t>log.Fatal</a:t>
            </a:r>
            <a:r>
              <a:rPr lang="en-US" dirty="0" smtClean="0">
                <a:solidFill>
                  <a:srgbClr val="608B4E"/>
                </a:solidFill>
                <a:latin typeface="Menlo" charset="0"/>
              </a:rPr>
              <a:t> here!</a:t>
            </a:r>
            <a:endParaRPr lang="en-US" dirty="0" smtClean="0">
              <a:solidFill>
                <a:srgbClr val="D4D4D4"/>
              </a:solidFill>
              <a:latin typeface="Menlo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Menlo" charset="0"/>
              </a:rPr>
              <a:t>err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srv.</a:t>
            </a:r>
            <a:r>
              <a:rPr lang="en-US" dirty="0" err="1">
                <a:solidFill>
                  <a:srgbClr val="DCDCAA"/>
                </a:solidFill>
                <a:latin typeface="Menlo" charset="0"/>
              </a:rPr>
              <a:t>ListenAndServe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(); err != </a:t>
            </a:r>
            <a:r>
              <a:rPr lang="en-US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en-US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dirty="0" err="1">
                <a:solidFill>
                  <a:srgbClr val="D4D4D4"/>
                </a:solidFill>
                <a:latin typeface="Menlo" charset="0"/>
              </a:rPr>
              <a:t>log.</a:t>
            </a:r>
            <a:r>
              <a:rPr lang="en-US" dirty="0" err="1">
                <a:solidFill>
                  <a:srgbClr val="DCDCAA"/>
                </a:solidFill>
                <a:latin typeface="Menlo" charset="0"/>
              </a:rPr>
              <a:t>Printf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"http server </a:t>
            </a:r>
            <a:r>
              <a:rPr lang="en-US" dirty="0" err="1">
                <a:solidFill>
                  <a:srgbClr val="CE9178"/>
                </a:solidFill>
                <a:latin typeface="Menlo" charset="0"/>
              </a:rPr>
              <a:t>stoped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: %s</a:t>
            </a:r>
            <a:r>
              <a:rPr lang="en-US" dirty="0">
                <a:solidFill>
                  <a:srgbClr val="D7BA7D"/>
                </a:solidFill>
                <a:latin typeface="Menlo" charset="0"/>
              </a:rPr>
              <a:t>\n</a:t>
            </a:r>
            <a:r>
              <a:rPr lang="en-US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dirty="0">
                <a:solidFill>
                  <a:srgbClr val="D4D4D4"/>
                </a:solidFill>
                <a:latin typeface="Menlo" charset="0"/>
              </a:rPr>
              <a:t>, err)</a:t>
            </a:r>
          </a:p>
          <a:p>
            <a:r>
              <a:rPr lang="en-US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r>
              <a:rPr lang="en-US" dirty="0" smtClean="0">
                <a:solidFill>
                  <a:srgbClr val="D4D4D4"/>
                </a:solidFill>
                <a:latin typeface="Menlo" charset="0"/>
              </a:rPr>
              <a:t>}()</a:t>
            </a:r>
            <a:endParaRPr lang="en-US" dirty="0">
              <a:solidFill>
                <a:srgbClr val="D4D4D4"/>
              </a:solidFill>
              <a:latin typeface="Menlo" charset="0"/>
            </a:endParaRPr>
          </a:p>
          <a:p>
            <a:endParaRPr lang="en-US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0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88" y="188640"/>
            <a:ext cx="9901940" cy="600809"/>
          </a:xfrm>
        </p:spPr>
        <p:txBody>
          <a:bodyPr/>
          <a:lstStyle/>
          <a:p>
            <a:r>
              <a:rPr lang="en-US" dirty="0" smtClean="0"/>
              <a:t>Graceful shutdown with </a:t>
            </a:r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7789" y="1484784"/>
            <a:ext cx="10179016" cy="532859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941" y="762868"/>
            <a:ext cx="11377264" cy="584775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rgbClr val="608B4E"/>
                </a:solidFill>
                <a:latin typeface="Menlo" charset="0"/>
              </a:rPr>
              <a:t>// </a:t>
            </a:r>
            <a:r>
              <a:rPr lang="en-US" sz="1700" dirty="0">
                <a:solidFill>
                  <a:srgbClr val="608B4E"/>
                </a:solidFill>
                <a:latin typeface="Menlo" charset="0"/>
              </a:rPr>
              <a:t>subscribe to SIGTERM signals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700" dirty="0" smtClean="0">
                <a:solidFill>
                  <a:srgbClr val="9CDCFE"/>
                </a:solidFill>
                <a:latin typeface="Menlo" charset="0"/>
              </a:rPr>
              <a:t>quit</a:t>
            </a:r>
            <a:r>
              <a:rPr lang="en-US" sz="17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:= </a:t>
            </a:r>
            <a:r>
              <a:rPr lang="en-US" sz="1700" dirty="0">
                <a:solidFill>
                  <a:srgbClr val="DCDCAA"/>
                </a:solidFill>
                <a:latin typeface="Menlo" charset="0"/>
              </a:rPr>
              <a:t>make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 err="1">
                <a:solidFill>
                  <a:srgbClr val="569CD6"/>
                </a:solidFill>
                <a:latin typeface="Menlo" charset="0"/>
              </a:rPr>
              <a:t>chan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os.Signal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700" dirty="0" err="1" smtClean="0">
                <a:solidFill>
                  <a:srgbClr val="D4D4D4"/>
                </a:solidFill>
                <a:latin typeface="Menlo" charset="0"/>
              </a:rPr>
              <a:t>signal.</a:t>
            </a:r>
            <a:r>
              <a:rPr lang="en-US" sz="1700" dirty="0" err="1" smtClean="0">
                <a:solidFill>
                  <a:srgbClr val="DCDCAA"/>
                </a:solidFill>
                <a:latin typeface="Menlo" charset="0"/>
              </a:rPr>
              <a:t>Notify</a:t>
            </a:r>
            <a:r>
              <a:rPr lang="en-US" sz="1700" dirty="0" smtClean="0">
                <a:solidFill>
                  <a:srgbClr val="D4D4D4"/>
                </a:solidFill>
                <a:latin typeface="Menlo" charset="0"/>
              </a:rPr>
              <a:t>(quit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os.Interrupt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syscall.SIGTERM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7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700" dirty="0">
                <a:solidFill>
                  <a:srgbClr val="D4D4D4"/>
                </a:solidFill>
                <a:latin typeface="Menlo" charset="0"/>
              </a:rPr>
            </a:br>
            <a:r>
              <a:rPr lang="en-US" sz="1700" dirty="0" smtClean="0">
                <a:solidFill>
                  <a:srgbClr val="608B4E"/>
                </a:solidFill>
                <a:latin typeface="Menlo" charset="0"/>
              </a:rPr>
              <a:t>// </a:t>
            </a:r>
            <a:r>
              <a:rPr lang="en-US" sz="1700" dirty="0">
                <a:solidFill>
                  <a:srgbClr val="608B4E"/>
                </a:solidFill>
                <a:latin typeface="Menlo" charset="0"/>
              </a:rPr>
              <a:t>blocks the execution until </a:t>
            </a:r>
            <a:r>
              <a:rPr lang="en-US" sz="1700" dirty="0" err="1">
                <a:solidFill>
                  <a:srgbClr val="608B4E"/>
                </a:solidFill>
                <a:latin typeface="Menlo" charset="0"/>
              </a:rPr>
              <a:t>os.Interrupt</a:t>
            </a:r>
            <a:r>
              <a:rPr lang="en-US" sz="1700" dirty="0">
                <a:solidFill>
                  <a:srgbClr val="608B4E"/>
                </a:solidFill>
                <a:latin typeface="Menlo" charset="0"/>
              </a:rPr>
              <a:t> or </a:t>
            </a:r>
            <a:r>
              <a:rPr lang="en-US" sz="1700" dirty="0" err="1">
                <a:solidFill>
                  <a:srgbClr val="608B4E"/>
                </a:solidFill>
                <a:latin typeface="Menlo" charset="0"/>
              </a:rPr>
              <a:t>syscall.SIGTERM</a:t>
            </a:r>
            <a:r>
              <a:rPr lang="en-US" sz="1700" dirty="0">
                <a:solidFill>
                  <a:srgbClr val="608B4E"/>
                </a:solidFill>
                <a:latin typeface="Menlo" charset="0"/>
              </a:rPr>
              <a:t> signal appears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700" dirty="0" smtClean="0">
                <a:solidFill>
                  <a:srgbClr val="D4D4D4"/>
                </a:solidFill>
                <a:latin typeface="Menlo" charset="0"/>
              </a:rPr>
              <a:t>&lt;-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quit</a:t>
            </a:r>
          </a:p>
          <a:p>
            <a:r>
              <a:rPr lang="en-US" sz="1700" dirty="0" err="1" smtClean="0">
                <a:solidFill>
                  <a:srgbClr val="D4D4D4"/>
                </a:solidFill>
                <a:latin typeface="Menlo" charset="0"/>
              </a:rPr>
              <a:t>log.</a:t>
            </a:r>
            <a:r>
              <a:rPr lang="en-US" sz="1700" dirty="0" err="1" smtClean="0">
                <a:solidFill>
                  <a:srgbClr val="DCDCAA"/>
                </a:solidFill>
                <a:latin typeface="Menlo" charset="0"/>
              </a:rPr>
              <a:t>Println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CE9178"/>
                </a:solidFill>
                <a:latin typeface="Menlo" charset="0"/>
              </a:rPr>
              <a:t>"shutting down server. waiting to drain the ongoing requests..."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700" dirty="0" err="1" smtClean="0">
                <a:solidFill>
                  <a:srgbClr val="D4D4D4"/>
                </a:solidFill>
                <a:latin typeface="Menlo" charset="0"/>
              </a:rPr>
              <a:t>rest.</a:t>
            </a:r>
            <a:r>
              <a:rPr lang="en-US" sz="1700" dirty="0" err="1" smtClean="0">
                <a:solidFill>
                  <a:srgbClr val="DCDCAA"/>
                </a:solidFill>
                <a:latin typeface="Menlo" charset="0"/>
              </a:rPr>
              <a:t>Unhealthy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r>
              <a:rPr lang="en-US" sz="17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700" dirty="0">
                <a:solidFill>
                  <a:srgbClr val="D4D4D4"/>
                </a:solidFill>
                <a:latin typeface="Menlo" charset="0"/>
              </a:rPr>
            </a:br>
            <a:r>
              <a:rPr lang="en-US" sz="1700" dirty="0" smtClean="0">
                <a:solidFill>
                  <a:srgbClr val="608B4E"/>
                </a:solidFill>
                <a:latin typeface="Menlo" charset="0"/>
              </a:rPr>
              <a:t>// </a:t>
            </a:r>
            <a:r>
              <a:rPr lang="en-US" sz="1700" dirty="0">
                <a:solidFill>
                  <a:srgbClr val="608B4E"/>
                </a:solidFill>
                <a:latin typeface="Menlo" charset="0"/>
              </a:rPr>
              <a:t>add extra time to prevent new requests be routed to our service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700" dirty="0" err="1" smtClean="0">
                <a:solidFill>
                  <a:srgbClr val="D4D4D4"/>
                </a:solidFill>
                <a:latin typeface="Menlo" charset="0"/>
              </a:rPr>
              <a:t>time.</a:t>
            </a:r>
            <a:r>
              <a:rPr lang="en-US" sz="1700" dirty="0" err="1" smtClean="0">
                <a:solidFill>
                  <a:srgbClr val="DCDCAA"/>
                </a:solidFill>
                <a:latin typeface="Menlo" charset="0"/>
              </a:rPr>
              <a:t>Sleep</a:t>
            </a:r>
            <a:r>
              <a:rPr lang="en-US" sz="1700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 smtClean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en-US" sz="17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* 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time.Second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7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700" dirty="0">
                <a:solidFill>
                  <a:srgbClr val="D4D4D4"/>
                </a:solidFill>
                <a:latin typeface="Menlo" charset="0"/>
              </a:rPr>
            </a:br>
            <a:r>
              <a:rPr lang="en-US" sz="1700" dirty="0" smtClean="0">
                <a:solidFill>
                  <a:srgbClr val="608B4E"/>
                </a:solidFill>
                <a:latin typeface="Menlo" charset="0"/>
              </a:rPr>
              <a:t>// </a:t>
            </a:r>
            <a:r>
              <a:rPr lang="en-US" sz="1700" dirty="0">
                <a:solidFill>
                  <a:srgbClr val="608B4E"/>
                </a:solidFill>
                <a:latin typeface="Menlo" charset="0"/>
              </a:rPr>
              <a:t>shut down gracefully, but wait no longer than the Timeout </a:t>
            </a:r>
            <a:r>
              <a:rPr lang="en-US" sz="1700" dirty="0" smtClean="0">
                <a:solidFill>
                  <a:srgbClr val="608B4E"/>
                </a:solidFill>
                <a:latin typeface="Menlo" charset="0"/>
              </a:rPr>
              <a:t>value (default 20s).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700" dirty="0" err="1" smtClean="0">
                <a:solidFill>
                  <a:srgbClr val="9CDCFE"/>
                </a:solidFill>
                <a:latin typeface="Menlo" charset="0"/>
              </a:rPr>
              <a:t>ctx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700" dirty="0" err="1">
                <a:solidFill>
                  <a:srgbClr val="9CDCFE"/>
                </a:solidFill>
                <a:latin typeface="Menlo" charset="0"/>
              </a:rPr>
              <a:t>cancelF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700" dirty="0" err="1" smtClean="0">
                <a:solidFill>
                  <a:srgbClr val="D4D4D4"/>
                </a:solidFill>
                <a:latin typeface="Menlo" charset="0"/>
              </a:rPr>
              <a:t>context.</a:t>
            </a:r>
            <a:r>
              <a:rPr lang="en-US" sz="1700" dirty="0" err="1" smtClean="0">
                <a:solidFill>
                  <a:srgbClr val="DCDCAA"/>
                </a:solidFill>
                <a:latin typeface="Menlo" charset="0"/>
              </a:rPr>
              <a:t>WithTimeout</a:t>
            </a:r>
            <a:r>
              <a:rPr lang="en-US" sz="1700" dirty="0" smtClean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 err="1" smtClean="0">
                <a:solidFill>
                  <a:srgbClr val="D4D4D4"/>
                </a:solidFill>
                <a:latin typeface="Menlo" charset="0"/>
              </a:rPr>
              <a:t>context.</a:t>
            </a:r>
            <a:r>
              <a:rPr lang="en-US" sz="1700" dirty="0" err="1" smtClean="0">
                <a:solidFill>
                  <a:srgbClr val="DCDCAA"/>
                </a:solidFill>
                <a:latin typeface="Menlo" charset="0"/>
              </a:rPr>
              <a:t>Background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(), Timeout*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time.Second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700" dirty="0" smtClean="0">
                <a:solidFill>
                  <a:srgbClr val="C586C0"/>
                </a:solidFill>
                <a:latin typeface="Menlo" charset="0"/>
              </a:rPr>
              <a:t>defer</a:t>
            </a:r>
            <a:r>
              <a:rPr lang="en-US" sz="17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cancelF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r>
              <a:rPr lang="en-US" sz="17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700" dirty="0">
                <a:solidFill>
                  <a:srgbClr val="D4D4D4"/>
                </a:solidFill>
                <a:latin typeface="Menlo" charset="0"/>
              </a:rPr>
            </a:br>
            <a:r>
              <a:rPr lang="en-US" sz="1700" dirty="0" smtClean="0">
                <a:solidFill>
                  <a:srgbClr val="608B4E"/>
                </a:solidFill>
                <a:latin typeface="Menlo" charset="0"/>
              </a:rPr>
              <a:t>// </a:t>
            </a:r>
            <a:r>
              <a:rPr lang="en-US" sz="1700" dirty="0">
                <a:solidFill>
                  <a:srgbClr val="608B4E"/>
                </a:solidFill>
                <a:latin typeface="Menlo" charset="0"/>
              </a:rPr>
              <a:t>shutdown the http server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700" dirty="0" smtClean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700" dirty="0" smtClean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9CDCFE"/>
                </a:solidFill>
                <a:latin typeface="Menlo" charset="0"/>
              </a:rPr>
              <a:t>err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srv.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Shutdown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ctx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); err != </a:t>
            </a:r>
            <a:r>
              <a:rPr lang="en-US" sz="1700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en-US" sz="17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log.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Printf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CE9178"/>
                </a:solidFill>
                <a:latin typeface="Menlo" charset="0"/>
              </a:rPr>
              <a:t>"error while shutdown http server: %v</a:t>
            </a:r>
            <a:r>
              <a:rPr lang="en-US" sz="1700" dirty="0">
                <a:solidFill>
                  <a:srgbClr val="D7BA7D"/>
                </a:solidFill>
                <a:latin typeface="Menlo" charset="0"/>
              </a:rPr>
              <a:t>\n</a:t>
            </a:r>
            <a:r>
              <a:rPr lang="en-US" sz="1700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, err)</a:t>
            </a:r>
          </a:p>
          <a:p>
            <a:r>
              <a:rPr lang="en-US" sz="1700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700" dirty="0">
                <a:solidFill>
                  <a:srgbClr val="D4D4D4"/>
                </a:solidFill>
                <a:latin typeface="Menlo" charset="0"/>
              </a:rPr>
            </a:br>
            <a:r>
              <a:rPr lang="en-US" sz="1700" dirty="0" err="1" smtClean="0">
                <a:solidFill>
                  <a:srgbClr val="D4D4D4"/>
                </a:solidFill>
                <a:latin typeface="Menlo" charset="0"/>
              </a:rPr>
              <a:t>log.</a:t>
            </a:r>
            <a:r>
              <a:rPr lang="en-US" sz="1700" dirty="0" err="1" smtClean="0">
                <a:solidFill>
                  <a:srgbClr val="DCDCAA"/>
                </a:solidFill>
                <a:latin typeface="Menlo" charset="0"/>
              </a:rPr>
              <a:t>Println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CE9178"/>
                </a:solidFill>
                <a:latin typeface="Menlo" charset="0"/>
              </a:rPr>
              <a:t>"server gracefully stopped</a:t>
            </a:r>
            <a:r>
              <a:rPr lang="en-US" sz="1700" dirty="0" smtClean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1700" dirty="0" smtClean="0">
                <a:solidFill>
                  <a:srgbClr val="D4D4D4"/>
                </a:solidFill>
                <a:latin typeface="Menlo" charset="0"/>
              </a:rPr>
              <a:t>)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11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788" y="188640"/>
            <a:ext cx="9901940" cy="600809"/>
          </a:xfrm>
        </p:spPr>
        <p:txBody>
          <a:bodyPr/>
          <a:lstStyle/>
          <a:p>
            <a:r>
              <a:rPr lang="en-US" dirty="0" smtClean="0"/>
              <a:t>Graceful shutdown with </a:t>
            </a:r>
            <a:r>
              <a:rPr lang="en-US" dirty="0" err="1" smtClean="0"/>
              <a:t>Golang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7789" y="1484784"/>
            <a:ext cx="10179016" cy="5328591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7788" y="1180972"/>
            <a:ext cx="11377264" cy="138499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Unhealthy sets server health to false - used in </a:t>
            </a:r>
            <a:r>
              <a:rPr lang="en-US" sz="1400" dirty="0" err="1">
                <a:solidFill>
                  <a:srgbClr val="608B4E"/>
                </a:solidFill>
                <a:latin typeface="Menlo" charset="0"/>
              </a:rPr>
              <a:t>gracefull</a:t>
            </a:r>
            <a:r>
              <a:rPr lang="en-US" sz="1400" dirty="0">
                <a:solidFill>
                  <a:srgbClr val="608B4E"/>
                </a:solidFill>
                <a:latin typeface="Menlo" charset="0"/>
              </a:rPr>
              <a:t> shutdown mode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func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(r *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UserRest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 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Unhealthy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r.mu.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Lock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defer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r.mu.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Unlock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r.healthy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false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5780" y="788943"/>
            <a:ext cx="2588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REST Controller: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477788" y="2660970"/>
            <a:ext cx="11377264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Health handler is responsible for serving </a:t>
            </a:r>
            <a:r>
              <a:rPr lang="en-US" sz="1400" dirty="0" err="1">
                <a:solidFill>
                  <a:srgbClr val="608B4E"/>
                </a:solidFill>
                <a:latin typeface="Menlo" charset="0"/>
              </a:rPr>
              <a:t>resonse</a:t>
            </a:r>
            <a:r>
              <a:rPr lang="en-US" sz="1400" dirty="0">
                <a:solidFill>
                  <a:srgbClr val="608B4E"/>
                </a:solidFill>
                <a:latin typeface="Menlo" charset="0"/>
              </a:rPr>
              <a:t> with current health status of service. 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func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(r *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UserRest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 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Health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(w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http.ResponseWriter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req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*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http.Request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r.mu.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Lock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defer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r.mu.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Unlock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r.healthy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resp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HealthStatus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{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    Hostname: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r.hostname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    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StartedAt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r.startedAt.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Format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"2006-01-02_15:04:05"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),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    Uptime: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time.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Now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UTC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Sub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r.startedAt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(),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    Build: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r.buildInfo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}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/>
            </a:r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WriteJSON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(w,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resp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else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WriteErr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(w,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fmt.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Errorf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"Server in graceful shutdown mode"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),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http.StatusInternalServerError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}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59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 </a:t>
            </a:r>
            <a:r>
              <a:rPr lang="en-US" dirty="0" smtClean="0"/>
              <a:t>deployment </a:t>
            </a:r>
            <a:r>
              <a:rPr lang="mr-IN" dirty="0" smtClean="0"/>
              <a:t>–</a:t>
            </a:r>
            <a:r>
              <a:rPr lang="en-US" dirty="0" smtClean="0"/>
              <a:t> Final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err="1" smtClean="0"/>
              <a:t>Final</a:t>
            </a:r>
            <a:r>
              <a:rPr lang="pl-PL" dirty="0" smtClean="0"/>
              <a:t> Test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8476" y="278092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</a:t>
            </a:r>
            <a:r>
              <a:rPr lang="en-US" sz="2400" dirty="0">
                <a:solidFill>
                  <a:srgbClr val="00B050"/>
                </a:solidFill>
              </a:rPr>
              <a:t>3</a:t>
            </a:r>
            <a:r>
              <a:rPr lang="en-US" sz="2400" dirty="0" smtClean="0">
                <a:solidFill>
                  <a:srgbClr val="00B050"/>
                </a:solidFill>
              </a:rPr>
              <a:t>0s </a:t>
            </a:r>
            <a:r>
              <a:rPr lang="en-US" sz="2400" dirty="0">
                <a:solidFill>
                  <a:srgbClr val="00B050"/>
                </a:solidFill>
              </a:rPr>
              <a:t>http://</a:t>
            </a:r>
            <a:r>
              <a:rPr lang="en-US" sz="2400" dirty="0" smtClean="0">
                <a:solidFill>
                  <a:srgbClr val="00B050"/>
                </a:solidFill>
              </a:rPr>
              <a:t>192.168.99.101:31001/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/users/1 </a:t>
            </a:r>
            <a:r>
              <a:rPr lang="en-US" sz="2400" dirty="0" smtClean="0">
                <a:solidFill>
                  <a:srgbClr val="00B050"/>
                </a:solidFill>
              </a:rPr>
              <a:t>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8474" y="3773060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</a:t>
            </a:r>
            <a:r>
              <a:rPr lang="en-US" sz="2400" dirty="0" smtClean="0">
                <a:solidFill>
                  <a:srgbClr val="00B050"/>
                </a:solidFill>
              </a:rPr>
              <a:t>deployments/users-go-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-deployment users-go-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=</a:t>
            </a:r>
            <a:r>
              <a:rPr lang="en-US" sz="2400" dirty="0" err="1" smtClean="0">
                <a:solidFill>
                  <a:srgbClr val="00B050"/>
                </a:solidFill>
              </a:rPr>
              <a:t>mateuszdyminski</a:t>
            </a:r>
            <a:r>
              <a:rPr lang="en-US" sz="2400" dirty="0" smtClean="0">
                <a:solidFill>
                  <a:srgbClr val="00B050"/>
                </a:solidFill>
              </a:rPr>
              <a:t>/zero-golang:v3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8475" y="327699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 </a:t>
            </a:r>
            <a:r>
              <a:rPr lang="en-US" dirty="0" smtClean="0"/>
              <a:t>deployment </a:t>
            </a:r>
            <a:r>
              <a:rPr lang="mr-IN" dirty="0" smtClean="0"/>
              <a:t>–</a:t>
            </a:r>
            <a:r>
              <a:rPr lang="en-US" dirty="0" smtClean="0"/>
              <a:t> Final </a:t>
            </a:r>
            <a:r>
              <a:rPr lang="en-US" dirty="0" smtClean="0"/>
              <a:t>Test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err="1" smtClean="0"/>
              <a:t>Final</a:t>
            </a:r>
            <a:r>
              <a:rPr lang="pl-PL" dirty="0" smtClean="0"/>
              <a:t> </a:t>
            </a:r>
            <a:r>
              <a:rPr lang="pl-PL" dirty="0" smtClean="0"/>
              <a:t>Test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8474" y="2409824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smtClean="0">
                <a:solidFill>
                  <a:srgbClr val="00B050"/>
                </a:solidFill>
              </a:rPr>
              <a:t>hey </a:t>
            </a:r>
            <a:r>
              <a:rPr lang="en-US" sz="2400" dirty="0">
                <a:solidFill>
                  <a:srgbClr val="00B050"/>
                </a:solidFill>
              </a:rPr>
              <a:t>-disable-</a:t>
            </a:r>
            <a:r>
              <a:rPr lang="en-US" sz="2400" dirty="0" err="1">
                <a:solidFill>
                  <a:srgbClr val="00B050"/>
                </a:solidFill>
              </a:rPr>
              <a:t>keepalive</a:t>
            </a:r>
            <a:r>
              <a:rPr lang="en-US" sz="2400" dirty="0">
                <a:solidFill>
                  <a:srgbClr val="00B050"/>
                </a:solidFill>
              </a:rPr>
              <a:t> -c 10 -n 20000 http://</a:t>
            </a:r>
            <a:r>
              <a:rPr lang="en-US" sz="2400" dirty="0" smtClean="0">
                <a:solidFill>
                  <a:srgbClr val="00B050"/>
                </a:solidFill>
              </a:rPr>
              <a:t>192.168.99.101:31001/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/users/1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 smtClean="0">
                <a:solidFill>
                  <a:srgbClr val="00B050"/>
                </a:solidFill>
              </a:rPr>
              <a:t>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8474" y="3773060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</a:t>
            </a:r>
            <a:r>
              <a:rPr lang="en-US" sz="2400" dirty="0" smtClean="0">
                <a:solidFill>
                  <a:srgbClr val="00B050"/>
                </a:solidFill>
              </a:rPr>
              <a:t>deployments/users-go-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-deployment users-go-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=</a:t>
            </a:r>
            <a:r>
              <a:rPr lang="en-US" sz="2400" dirty="0" err="1" smtClean="0">
                <a:solidFill>
                  <a:srgbClr val="00B050"/>
                </a:solidFill>
              </a:rPr>
              <a:t>mateuszdyminski</a:t>
            </a:r>
            <a:r>
              <a:rPr lang="en-US" sz="2400" dirty="0" smtClean="0">
                <a:solidFill>
                  <a:srgbClr val="00B050"/>
                </a:solidFill>
              </a:rPr>
              <a:t>/zero-golang:v3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8475" y="327699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6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207613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2492896"/>
            <a:ext cx="9134391" cy="3526904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B5CEA8"/>
                </a:solidFill>
                <a:latin typeface="Menlo" charset="0"/>
              </a:rPr>
              <a:t>8080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B5CEA8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B5CEA8"/>
                </a:solidFill>
                <a:latin typeface="Menlo" charset="0"/>
              </a:rPr>
              <a:t>   </a:t>
            </a:r>
            <a:r>
              <a:rPr lang="en-US" sz="1400" dirty="0" err="1" smtClean="0">
                <a:solidFill>
                  <a:srgbClr val="569CD6"/>
                </a:solidFill>
                <a:latin typeface="Menlo" charset="0"/>
              </a:rPr>
              <a:t>nodePort</a:t>
            </a: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B5CEA8"/>
                </a:solidFill>
                <a:latin typeface="Menlo" charset="0"/>
              </a:rPr>
              <a:t>30002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78188" y="4941168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93658" y="4710335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25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5"/>
            <a:ext cx="9134391" cy="45350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1916832"/>
            <a:ext cx="9134391" cy="47525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-deployment-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 smtClean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</a:t>
            </a: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/zero-golang:v1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ports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82244" y="3645024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97714" y="3414191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520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6366" y="243075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04_bg_srv.yaml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44389" y="352388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05_blue_deployment.yaml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66365" y="461702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</a:t>
            </a:r>
            <a:r>
              <a:rPr lang="en-US" sz="2400" dirty="0" smtClean="0">
                <a:solidFill>
                  <a:srgbClr val="00B050"/>
                </a:solidFill>
                <a:hlinkClick r:id="rId2"/>
              </a:rPr>
              <a:t>192.168.99.101:31002/api/users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75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4224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6366" y="243075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07_green_srv.yaml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44389" y="352388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06_green_deployment.yaml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66365" y="461702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</a:t>
            </a:r>
            <a:r>
              <a:rPr lang="en-US" sz="2400" dirty="0" smtClean="0">
                <a:solidFill>
                  <a:srgbClr val="00B050"/>
                </a:solidFill>
                <a:hlinkClick r:id="rId2"/>
              </a:rPr>
              <a:t>192.168.99.101:31003/api/users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731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21350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Switch Environments from Blue to Green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980729"/>
            <a:ext cx="9237140" cy="5544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Apply following changes into out main Service: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Then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73787" y="1484784"/>
            <a:ext cx="9134391" cy="3744416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bg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-green</a:t>
            </a:r>
            <a:endParaRPr lang="en-US" sz="16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787" y="5877272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04_bg_srv.yaml 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654252" y="4149080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69722" y="3918247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  <a:r>
              <a:rPr lang="en-US" sz="2400" dirty="0" smtClean="0"/>
              <a:t>lue -&gt; </a:t>
            </a:r>
            <a:r>
              <a:rPr lang="en-US" sz="2400" dirty="0"/>
              <a:t>g</a:t>
            </a:r>
            <a:r>
              <a:rPr lang="en-US" sz="2400" dirty="0" smtClean="0"/>
              <a:t>reen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9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 </a:t>
            </a:r>
            <a:r>
              <a:rPr lang="mr-IN" dirty="0" smtClean="0"/>
              <a:t>–</a:t>
            </a:r>
            <a:r>
              <a:rPr lang="en-US" dirty="0" smtClean="0"/>
              <a:t> Final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err="1" smtClean="0"/>
              <a:t>Final</a:t>
            </a:r>
            <a:r>
              <a:rPr lang="pl-PL" dirty="0" smtClean="0"/>
              <a:t> Test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8476" y="278092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</a:t>
            </a:r>
            <a:r>
              <a:rPr lang="en-US" sz="2400" dirty="0" smtClean="0">
                <a:solidFill>
                  <a:srgbClr val="00B050"/>
                </a:solidFill>
              </a:rPr>
              <a:t>10s </a:t>
            </a:r>
            <a:r>
              <a:rPr lang="en-US" sz="2400" dirty="0">
                <a:solidFill>
                  <a:srgbClr val="00B050"/>
                </a:solidFill>
              </a:rPr>
              <a:t>http://</a:t>
            </a:r>
            <a:r>
              <a:rPr lang="en-US" sz="2400" dirty="0" smtClean="0">
                <a:solidFill>
                  <a:srgbClr val="00B050"/>
                </a:solidFill>
              </a:rPr>
              <a:t>192.168.99.101:31002/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/users/1 </a:t>
            </a:r>
            <a:r>
              <a:rPr lang="en-US" sz="2400" dirty="0" smtClean="0">
                <a:solidFill>
                  <a:srgbClr val="00B050"/>
                </a:solidFill>
              </a:rPr>
              <a:t>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8474" y="377306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 smtClean="0">
                <a:solidFill>
                  <a:srgbClr val="00B050"/>
                </a:solidFill>
              </a:rPr>
              <a:t>f </a:t>
            </a:r>
            <a:r>
              <a:rPr lang="en-US" sz="2400" dirty="0">
                <a:solidFill>
                  <a:srgbClr val="00B050"/>
                </a:solidFill>
              </a:rPr>
              <a:t>04_bg_srv.yaml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38475" y="327699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5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31776"/>
          </a:xfrm>
        </p:spPr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Make sure your process </a:t>
            </a:r>
            <a:r>
              <a:rPr lang="en-US" dirty="0" smtClean="0"/>
              <a:t>receiving </a:t>
            </a:r>
            <a:r>
              <a:rPr lang="en-US" dirty="0"/>
              <a:t>the termination signal. </a:t>
            </a:r>
            <a:endParaRPr lang="en-US" dirty="0" smtClean="0"/>
          </a:p>
          <a:p>
            <a:pPr lvl="1"/>
            <a:r>
              <a:rPr lang="en-US" dirty="0" smtClean="0"/>
              <a:t>Don’t use: </a:t>
            </a:r>
          </a:p>
          <a:p>
            <a:pPr lvl="2"/>
            <a:r>
              <a:rPr lang="en-US" dirty="0" smtClean="0"/>
              <a:t>ENTRYPOINT /</a:t>
            </a:r>
            <a:r>
              <a:rPr lang="en-US" dirty="0" err="1" smtClean="0"/>
              <a:t>usr</a:t>
            </a:r>
            <a:r>
              <a:rPr lang="en-US" dirty="0" smtClean="0"/>
              <a:t>/share/zero/main -port=8080</a:t>
            </a:r>
            <a:r>
              <a:rPr lang="en-US" dirty="0"/>
              <a:t> </a:t>
            </a:r>
            <a:r>
              <a:rPr lang="en-US" dirty="0" smtClean="0"/>
              <a:t>or</a:t>
            </a:r>
          </a:p>
          <a:p>
            <a:pPr lvl="2"/>
            <a:r>
              <a:rPr lang="en-US" dirty="0"/>
              <a:t>CMD /</a:t>
            </a:r>
            <a:r>
              <a:rPr lang="en-US" dirty="0" err="1"/>
              <a:t>usr</a:t>
            </a:r>
            <a:r>
              <a:rPr lang="en-US" dirty="0"/>
              <a:t>/share/zero/main -port=8080 </a:t>
            </a:r>
          </a:p>
          <a:p>
            <a:pPr lvl="1"/>
            <a:r>
              <a:rPr lang="en-US" dirty="0" smtClean="0"/>
              <a:t>Use:</a:t>
            </a:r>
          </a:p>
          <a:p>
            <a:pPr lvl="2"/>
            <a:r>
              <a:rPr lang="en-US" dirty="0"/>
              <a:t>ENTRYPOINT </a:t>
            </a:r>
            <a:r>
              <a:rPr lang="en-US" dirty="0" smtClean="0"/>
              <a:t>[ “/</a:t>
            </a:r>
            <a:r>
              <a:rPr lang="en-US" dirty="0" err="1" smtClean="0"/>
              <a:t>usr</a:t>
            </a:r>
            <a:r>
              <a:rPr lang="en-US" dirty="0" smtClean="0"/>
              <a:t>/share/zero/main”, “-port=8080” ] </a:t>
            </a:r>
            <a:r>
              <a:rPr lang="en-US" dirty="0"/>
              <a:t>or</a:t>
            </a:r>
          </a:p>
          <a:p>
            <a:pPr lvl="2"/>
            <a:r>
              <a:rPr lang="en-US" dirty="0"/>
              <a:t>CMD </a:t>
            </a:r>
            <a:r>
              <a:rPr lang="en-US" dirty="0" smtClean="0"/>
              <a:t>[ “/</a:t>
            </a:r>
            <a:r>
              <a:rPr lang="en-US" dirty="0" err="1" smtClean="0"/>
              <a:t>usr</a:t>
            </a:r>
            <a:r>
              <a:rPr lang="en-US" dirty="0" smtClean="0"/>
              <a:t>/share/zero/main”, “-port=8080” ]</a:t>
            </a:r>
            <a:endParaRPr lang="en-US" dirty="0" smtClean="0"/>
          </a:p>
          <a:p>
            <a:r>
              <a:rPr lang="en-US" dirty="0" smtClean="0"/>
              <a:t>Remember to catch </a:t>
            </a:r>
            <a:r>
              <a:rPr lang="en-US" dirty="0" err="1" smtClean="0"/>
              <a:t>os.Interrupt</a:t>
            </a:r>
            <a:r>
              <a:rPr lang="en-US" dirty="0" smtClean="0"/>
              <a:t> and </a:t>
            </a:r>
            <a:r>
              <a:rPr lang="en-US" dirty="0" err="1" smtClean="0"/>
              <a:t>syscall.SIGTERM</a:t>
            </a:r>
            <a:endParaRPr lang="en-US" dirty="0"/>
          </a:p>
          <a:p>
            <a:r>
              <a:rPr lang="en-US" dirty="0"/>
              <a:t>Add some grace period before closing the HTTP server to avoid failing requests</a:t>
            </a:r>
            <a:r>
              <a:rPr lang="en-US" dirty="0" smtClean="0"/>
              <a:t>.</a:t>
            </a:r>
          </a:p>
          <a:p>
            <a:r>
              <a:rPr lang="en-US" dirty="0"/>
              <a:t>It did not make any difference if the app failed it’s readiness probe after </a:t>
            </a:r>
            <a:r>
              <a:rPr lang="en-US" dirty="0" smtClean="0"/>
              <a:t>SIGTERM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579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Zero Downtime Deployments are really easy with Kubernetes</a:t>
            </a:r>
          </a:p>
          <a:p>
            <a:r>
              <a:rPr lang="en-US" dirty="0" smtClean="0"/>
              <a:t>Remember to check if your Server/App handles SIGTERM properly</a:t>
            </a:r>
          </a:p>
          <a:p>
            <a:r>
              <a:rPr lang="en-US" dirty="0" smtClean="0"/>
              <a:t>Always remember about Graceful Shutdown</a:t>
            </a:r>
          </a:p>
        </p:txBody>
      </p:sp>
    </p:spTree>
    <p:extLst>
      <p:ext uri="{BB962C8B-B14F-4D97-AF65-F5344CB8AC3E}">
        <p14:creationId xmlns:p14="http://schemas.microsoft.com/office/powerpoint/2010/main" val="40361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0"/>
            <a:ext cx="109728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02524" y="6381328"/>
            <a:ext cx="1152128" cy="288032"/>
          </a:xfrm>
          <a:prstGeom prst="rect">
            <a:avLst/>
          </a:prstGeom>
          <a:solidFill>
            <a:srgbClr val="2B2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74532" y="630812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Arial" charset="0"/>
                <a:ea typeface="Arial" charset="0"/>
                <a:cs typeface="Arial" charset="0"/>
              </a:rPr>
              <a:t>apki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u 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64940"/>
            <a:ext cx="10708896" cy="6693060"/>
          </a:xfr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7102524" y="6381328"/>
            <a:ext cx="720080" cy="360040"/>
          </a:xfrm>
          <a:prstGeom prst="rect">
            <a:avLst/>
          </a:prstGeom>
          <a:solidFill>
            <a:srgbClr val="3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</a:t>
            </a:r>
            <a:r>
              <a:rPr lang="en-US" b="1" dirty="0"/>
              <a:t>zero downtime deployment</a:t>
            </a:r>
            <a:r>
              <a:rPr lang="en-US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Deploy application to production</a:t>
            </a:r>
          </a:p>
          <a:p>
            <a:r>
              <a:rPr lang="en-US" sz="2800" dirty="0" smtClean="0"/>
              <a:t>End user can’t notice any errors/problems during the deployment</a:t>
            </a:r>
          </a:p>
          <a:p>
            <a:r>
              <a:rPr lang="en-US" sz="2800" dirty="0" smtClean="0"/>
              <a:t>Monitoring tools shouldn’t even notice that deployment is ongoing/done</a:t>
            </a:r>
          </a:p>
          <a:p>
            <a:r>
              <a:rPr lang="en-US" sz="2800" dirty="0" smtClean="0"/>
              <a:t>Bugs can be fixed without </a:t>
            </a:r>
            <a:r>
              <a:rPr lang="en-US" sz="2800" dirty="0"/>
              <a:t>any outage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New </a:t>
            </a:r>
            <a:r>
              <a:rPr lang="en-US" sz="2800" dirty="0" smtClean="0"/>
              <a:t>features can be introduced without any outage.</a:t>
            </a:r>
          </a:p>
          <a:p>
            <a:r>
              <a:rPr lang="en-US" sz="2800" dirty="0" smtClean="0"/>
              <a:t>Required for Continuous Delivery - CD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1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r>
              <a:rPr lang="en-US" b="1" dirty="0" smtClean="0"/>
              <a:t>ero </a:t>
            </a:r>
            <a:r>
              <a:rPr lang="en-US" b="1" dirty="0"/>
              <a:t>downtime </a:t>
            </a:r>
            <a:r>
              <a:rPr lang="en-US" b="1" dirty="0" smtClean="0"/>
              <a:t>deployment</a:t>
            </a:r>
            <a:r>
              <a:rPr lang="en-US" dirty="0"/>
              <a:t>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Rolling Updates </a:t>
            </a:r>
            <a:r>
              <a:rPr lang="en-US" sz="3200" dirty="0" smtClean="0"/>
              <a:t>deployment</a:t>
            </a:r>
          </a:p>
          <a:p>
            <a:endParaRPr lang="en-US" sz="3200" dirty="0"/>
          </a:p>
          <a:p>
            <a:r>
              <a:rPr lang="en-US" sz="3200" dirty="0" smtClean="0"/>
              <a:t>Blue/Green deployment</a:t>
            </a:r>
          </a:p>
          <a:p>
            <a:endParaRPr lang="en-US" sz="3200" dirty="0"/>
          </a:p>
          <a:p>
            <a:r>
              <a:rPr lang="en-US" sz="3200" dirty="0" smtClean="0"/>
              <a:t>Canary deployment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8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purl.org/dc/dcmitype/"/>
    <ds:schemaRef ds:uri="http://schemas.microsoft.com/office/2006/documentManagement/types"/>
    <ds:schemaRef ds:uri="4873beb7-5857-4685-be1f-d57550cc96c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32980</TotalTime>
  <Words>1419</Words>
  <Application>Microsoft Macintosh PowerPoint</Application>
  <PresentationFormat>Custom</PresentationFormat>
  <Paragraphs>464</Paragraphs>
  <Slides>60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Corbel</vt:lpstr>
      <vt:lpstr>Mangal</vt:lpstr>
      <vt:lpstr>Menlo</vt:lpstr>
      <vt:lpstr>Arial</vt:lpstr>
      <vt:lpstr>Digital Blue Tunnel 16x9</vt:lpstr>
      <vt:lpstr>Zero-Downtime deployments with Kubernetes </vt:lpstr>
      <vt:lpstr>Whoami</vt:lpstr>
      <vt:lpstr>Agenda</vt:lpstr>
      <vt:lpstr>github.com/mateuszdyminski/zero</vt:lpstr>
      <vt:lpstr>PowerPoint Presentation</vt:lpstr>
      <vt:lpstr>PowerPoint Presentation</vt:lpstr>
      <vt:lpstr>PowerPoint Presentation</vt:lpstr>
      <vt:lpstr>What is this zero downtime deployment? </vt:lpstr>
      <vt:lpstr>Zero downtime deployment types</vt:lpstr>
      <vt:lpstr>Rolling Update Deployment</vt:lpstr>
      <vt:lpstr>Rolling Update Deployment</vt:lpstr>
      <vt:lpstr>Blue Green Deployment</vt:lpstr>
      <vt:lpstr>Blue Green Deployment</vt:lpstr>
      <vt:lpstr>Blue Green Deployment</vt:lpstr>
      <vt:lpstr>Canary Deployment</vt:lpstr>
      <vt:lpstr>Canary Deployment</vt:lpstr>
      <vt:lpstr>PowerPoint Presentation</vt:lpstr>
      <vt:lpstr>Kubernetes</vt:lpstr>
      <vt:lpstr>Kubernetes</vt:lpstr>
      <vt:lpstr>PowerPoint Presentation</vt:lpstr>
      <vt:lpstr>Why Kubernetes</vt:lpstr>
      <vt:lpstr>Demo</vt:lpstr>
      <vt:lpstr>Demo Application</vt:lpstr>
      <vt:lpstr>Demo Application</vt:lpstr>
      <vt:lpstr>User</vt:lpstr>
      <vt:lpstr>Server + API</vt:lpstr>
      <vt:lpstr>REST</vt:lpstr>
      <vt:lpstr>Demo Users Service</vt:lpstr>
      <vt:lpstr>Users Service on Kubernetes</vt:lpstr>
      <vt:lpstr>Users Service on Kubernetes</vt:lpstr>
      <vt:lpstr>Demo Users Service on Kubernetes</vt:lpstr>
      <vt:lpstr>Rolling update deployment</vt:lpstr>
      <vt:lpstr>Rolling Update Deployment</vt:lpstr>
      <vt:lpstr>maxUnavailable and maxSurge</vt:lpstr>
      <vt:lpstr>Rolling update deployment</vt:lpstr>
      <vt:lpstr>Graceful Shutdown</vt:lpstr>
      <vt:lpstr>Graceful Shutdown</vt:lpstr>
      <vt:lpstr>Scenario for a graceful web server shutdown</vt:lpstr>
      <vt:lpstr>Graceful Shutdown with Kubernetes</vt:lpstr>
      <vt:lpstr>Web Server Graceful Shutdown </vt:lpstr>
      <vt:lpstr>Graceful shutdown with Golang</vt:lpstr>
      <vt:lpstr>Graceful shutdown with Golang</vt:lpstr>
      <vt:lpstr>Graceful shutdown with Golang</vt:lpstr>
      <vt:lpstr>Rolling update deployment – Final Test</vt:lpstr>
      <vt:lpstr>Rolling update deployment – Final Test 2</vt:lpstr>
      <vt:lpstr>Blue Green Deployment</vt:lpstr>
      <vt:lpstr>Blue Green Deployment</vt:lpstr>
      <vt:lpstr>Users Service on Kubernetes</vt:lpstr>
      <vt:lpstr>Users Service on Kubernetes</vt:lpstr>
      <vt:lpstr>Blue Deployment</vt:lpstr>
      <vt:lpstr>Blue Green Deployment</vt:lpstr>
      <vt:lpstr>Green Deployment</vt:lpstr>
      <vt:lpstr>Blue Green Deployment</vt:lpstr>
      <vt:lpstr>Switch Environments from Blue to Green</vt:lpstr>
      <vt:lpstr>Blue Green Deployment – Final Test</vt:lpstr>
      <vt:lpstr>Summary</vt:lpstr>
      <vt:lpstr>Takeaways</vt:lpstr>
      <vt:lpstr>Summary</vt:lpstr>
      <vt:lpstr>PowerPoint Presentation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Dyminski, Mateusz (Nokia - PL/Wroclaw)</dc:creator>
  <cp:lastModifiedBy>Dyminski, Mateusz (Nokia - PL/Wroclaw)</cp:lastModifiedBy>
  <cp:revision>156</cp:revision>
  <dcterms:created xsi:type="dcterms:W3CDTF">2017-11-07T10:40:10Z</dcterms:created>
  <dcterms:modified xsi:type="dcterms:W3CDTF">2018-06-13T07:05:18Z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